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56" r:id="rId2"/>
    <p:sldId id="257" r:id="rId3"/>
    <p:sldId id="258" r:id="rId4"/>
    <p:sldId id="259" r:id="rId5"/>
    <p:sldId id="260" r:id="rId6"/>
    <p:sldId id="261" r:id="rId7"/>
    <p:sldId id="277" r:id="rId8"/>
    <p:sldId id="262" r:id="rId9"/>
    <p:sldId id="263" r:id="rId10"/>
    <p:sldId id="269" r:id="rId11"/>
    <p:sldId id="264" r:id="rId12"/>
    <p:sldId id="265" r:id="rId13"/>
    <p:sldId id="266" r:id="rId14"/>
    <p:sldId id="267" r:id="rId15"/>
    <p:sldId id="268" r:id="rId16"/>
    <p:sldId id="270" r:id="rId17"/>
    <p:sldId id="271" r:id="rId18"/>
    <p:sldId id="272" r:id="rId19"/>
    <p:sldId id="273" r:id="rId20"/>
    <p:sldId id="274" r:id="rId21"/>
    <p:sldId id="275" r:id="rId22"/>
    <p:sldId id="278" r:id="rId23"/>
    <p:sldId id="279"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38" autoAdjust="0"/>
    <p:restoredTop sz="94660"/>
  </p:normalViewPr>
  <p:slideViewPr>
    <p:cSldViewPr snapToGrid="0">
      <p:cViewPr varScale="1">
        <p:scale>
          <a:sx n="150" d="100"/>
          <a:sy n="150" d="100"/>
        </p:scale>
        <p:origin x="168"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3/28/24</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878118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3/28/24</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92288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3/28/24</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16815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3/28/24</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8969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3/28/24</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94028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3/28/24</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525873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3/28/24</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956020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3/28/24</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2067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3/28/24</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69455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3/28/24</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5587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3/28/24</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099531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3/28/24</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303296402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18" r:id="rId4"/>
    <p:sldLayoutId id="2147483719" r:id="rId5"/>
    <p:sldLayoutId id="2147483724" r:id="rId6"/>
    <p:sldLayoutId id="2147483720" r:id="rId7"/>
    <p:sldLayoutId id="2147483721" r:id="rId8"/>
    <p:sldLayoutId id="2147483722" r:id="rId9"/>
    <p:sldLayoutId id="2147483723" r:id="rId10"/>
    <p:sldLayoutId id="2147483725"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s://az-peoria-lite.intouchreceipting.com/" TargetMode="Externa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forms.gle/3h5iX9HWaqakyRCK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jmarinaro@pusd11.net" TargetMode="External"/><Relationship Id="rId2" Type="http://schemas.openxmlformats.org/officeDocument/2006/relationships/hyperlink" Target="mailto:cargonzales@pusd11.net" TargetMode="External"/><Relationship Id="rId1" Type="http://schemas.openxmlformats.org/officeDocument/2006/relationships/slideLayout" Target="../slideLayouts/slideLayout2.xml"/><Relationship Id="rId5" Type="http://schemas.openxmlformats.org/officeDocument/2006/relationships/hyperlink" Target="mailto:cammy.ebel@gmail.com" TargetMode="External"/><Relationship Id="rId4" Type="http://schemas.openxmlformats.org/officeDocument/2006/relationships/hyperlink" Target="mailto:Brmarshall@pusd11.ne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13969F2-ED52-4E5C-B3FC-01E01B8B9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13740-42A7-9871-9BDF-E942237530BB}"/>
              </a:ext>
            </a:extLst>
          </p:cNvPr>
          <p:cNvSpPr>
            <a:spLocks noGrp="1"/>
          </p:cNvSpPr>
          <p:nvPr>
            <p:ph type="ctrTitle"/>
          </p:nvPr>
        </p:nvSpPr>
        <p:spPr>
          <a:xfrm>
            <a:off x="-1" y="749595"/>
            <a:ext cx="6917635" cy="3902149"/>
          </a:xfrm>
        </p:spPr>
        <p:txBody>
          <a:bodyPr anchor="t">
            <a:normAutofit fontScale="90000"/>
          </a:bodyPr>
          <a:lstStyle/>
          <a:p>
            <a:r>
              <a:rPr lang="en-US" b="1" dirty="0"/>
              <a:t>Welcome! </a:t>
            </a:r>
            <a:br>
              <a:rPr lang="en-US" b="1" dirty="0"/>
            </a:br>
            <a:br>
              <a:rPr lang="en-US" b="1" dirty="0"/>
            </a:br>
            <a:r>
              <a:rPr lang="en-US" b="1" dirty="0"/>
              <a:t>2024 – 2025 </a:t>
            </a:r>
            <a:br>
              <a:rPr lang="en-US" b="1" dirty="0"/>
            </a:br>
            <a:r>
              <a:rPr lang="en-US" b="1" dirty="0"/>
              <a:t>CeHS Spiritline Season  </a:t>
            </a:r>
          </a:p>
        </p:txBody>
      </p:sp>
      <p:sp>
        <p:nvSpPr>
          <p:cNvPr id="3" name="Subtitle 2">
            <a:extLst>
              <a:ext uri="{FF2B5EF4-FFF2-40B4-BE49-F238E27FC236}">
                <a16:creationId xmlns:a16="http://schemas.microsoft.com/office/drawing/2014/main" id="{DA99E40A-E384-79EC-5137-195430DD5450}"/>
              </a:ext>
            </a:extLst>
          </p:cNvPr>
          <p:cNvSpPr>
            <a:spLocks noGrp="1"/>
          </p:cNvSpPr>
          <p:nvPr>
            <p:ph type="subTitle" idx="1"/>
          </p:nvPr>
        </p:nvSpPr>
        <p:spPr>
          <a:xfrm>
            <a:off x="871870" y="5857888"/>
            <a:ext cx="4890977" cy="999460"/>
          </a:xfrm>
        </p:spPr>
        <p:txBody>
          <a:bodyPr anchor="b">
            <a:noAutofit/>
          </a:bodyPr>
          <a:lstStyle/>
          <a:p>
            <a:r>
              <a:rPr lang="en-US" sz="3200" dirty="0"/>
              <a:t>Parent / Athlete </a:t>
            </a:r>
            <a:r>
              <a:rPr lang="en-US" sz="2800" dirty="0"/>
              <a:t>Informational</a:t>
            </a:r>
            <a:r>
              <a:rPr lang="en-US" sz="3200" dirty="0"/>
              <a:t> Meeting</a:t>
            </a:r>
          </a:p>
        </p:txBody>
      </p:sp>
      <p:pic>
        <p:nvPicPr>
          <p:cNvPr id="17" name="Picture 16" descr="A close-up of a network&#10;&#10;Description automatically generated">
            <a:extLst>
              <a:ext uri="{FF2B5EF4-FFF2-40B4-BE49-F238E27FC236}">
                <a16:creationId xmlns:a16="http://schemas.microsoft.com/office/drawing/2014/main" id="{1196C450-88D0-9AE1-26CA-DA7758DBCEB5}"/>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25885" r="655" b="-1"/>
          <a:stretch/>
        </p:blipFill>
        <p:spPr>
          <a:xfrm>
            <a:off x="5879804" y="-6350"/>
            <a:ext cx="6312196" cy="6874330"/>
          </a:xfrm>
          <a:custGeom>
            <a:avLst/>
            <a:gdLst/>
            <a:ahLst/>
            <a:cxnLst/>
            <a:rect l="l" t="t" r="r" b="b"/>
            <a:pathLst>
              <a:path w="6312196" h="6874330">
                <a:moveTo>
                  <a:pt x="2047193" y="0"/>
                </a:moveTo>
                <a:lnTo>
                  <a:pt x="6312196" y="0"/>
                </a:lnTo>
                <a:lnTo>
                  <a:pt x="6312196" y="6874330"/>
                </a:lnTo>
                <a:lnTo>
                  <a:pt x="0" y="6874330"/>
                </a:lnTo>
                <a:close/>
              </a:path>
            </a:pathLst>
          </a:custGeom>
        </p:spPr>
      </p:pic>
      <p:cxnSp>
        <p:nvCxnSpPr>
          <p:cNvPr id="18" name="Straight Connector 17">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634715" y="0"/>
            <a:ext cx="914401"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764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B05A-3575-837F-6ED2-E031A16DAFB5}"/>
              </a:ext>
            </a:extLst>
          </p:cNvPr>
          <p:cNvSpPr>
            <a:spLocks noGrp="1"/>
          </p:cNvSpPr>
          <p:nvPr>
            <p:ph type="title"/>
          </p:nvPr>
        </p:nvSpPr>
        <p:spPr>
          <a:xfrm>
            <a:off x="1143000" y="284340"/>
            <a:ext cx="9906000" cy="1382156"/>
          </a:xfrm>
        </p:spPr>
        <p:txBody>
          <a:bodyPr/>
          <a:lstStyle/>
          <a:p>
            <a:pPr algn="ctr"/>
            <a:r>
              <a:rPr lang="en-US" sz="4400" b="1" i="0" dirty="0"/>
              <a:t>Financial commitment </a:t>
            </a:r>
            <a:endParaRPr lang="en-US" dirty="0"/>
          </a:p>
        </p:txBody>
      </p:sp>
      <p:sp>
        <p:nvSpPr>
          <p:cNvPr id="3" name="Content Placeholder 2">
            <a:extLst>
              <a:ext uri="{FF2B5EF4-FFF2-40B4-BE49-F238E27FC236}">
                <a16:creationId xmlns:a16="http://schemas.microsoft.com/office/drawing/2014/main" id="{9D88F9BD-B211-EC01-77B7-860CB95F6BE9}"/>
              </a:ext>
            </a:extLst>
          </p:cNvPr>
          <p:cNvSpPr>
            <a:spLocks noGrp="1"/>
          </p:cNvSpPr>
          <p:nvPr>
            <p:ph idx="1"/>
          </p:nvPr>
        </p:nvSpPr>
        <p:spPr>
          <a:xfrm>
            <a:off x="1143000" y="1272209"/>
            <a:ext cx="9906000" cy="3670235"/>
          </a:xfrm>
        </p:spPr>
        <p:txBody>
          <a:bodyPr>
            <a:normAutofit lnSpcReduction="10000"/>
          </a:bodyPr>
          <a:lstStyle/>
          <a:p>
            <a:pPr marL="0" indent="0" algn="ctr">
              <a:lnSpc>
                <a:spcPct val="150000"/>
              </a:lnSpc>
              <a:buNone/>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Spiritline members will be given several opportunities to fundraise money for various items throughout the year and are expected to take advantage of these opportunities.  If team members do not raise enough to cover the individual cost, then they will be asked to pay out of pocket.  Any team member that needs financial assistance or in a hardship should talk to coaches.  </a:t>
            </a:r>
            <a:r>
              <a:rPr lang="en-US" sz="2000" b="1"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Tax Credit donations are great for raising funds to be used</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It’s never too early to ask family and friends to donate.  Here is a breakdown of the full season.  Remember these payments are broken up over time and not all due at once. We will apply fundraisers to each kid’s account as we process and complete them.</a:t>
            </a:r>
          </a:p>
          <a:p>
            <a:pPr marL="0" indent="0" algn="ctr">
              <a:lnSpc>
                <a:spcPct val="150000"/>
              </a:lnSpc>
              <a:buNone/>
            </a:pP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EF2C7FA0-705D-FBA4-354D-1150E78F86F4}"/>
              </a:ext>
            </a:extLst>
          </p:cNvPr>
          <p:cNvSpPr txBox="1"/>
          <p:nvPr/>
        </p:nvSpPr>
        <p:spPr>
          <a:xfrm>
            <a:off x="1842051" y="4942444"/>
            <a:ext cx="8560905" cy="1569660"/>
          </a:xfrm>
          <a:prstGeom prst="rect">
            <a:avLst/>
          </a:prstGeom>
          <a:noFill/>
        </p:spPr>
        <p:txBody>
          <a:bodyPr wrap="square" rtlCol="0">
            <a:spAutoFit/>
          </a:bodyPr>
          <a:lstStyle/>
          <a:p>
            <a:pPr algn="ctr"/>
            <a:r>
              <a:rPr lang="en-US" sz="2400" b="1" i="1" dirty="0">
                <a:solidFill>
                  <a:srgbClr val="FF0000"/>
                </a:solidFill>
              </a:rPr>
              <a:t>*** All the cost listed on the next few pages are without any Fundraising. We will do as many fundraisers as possible to get the cost down. National’s cost are on the </a:t>
            </a:r>
            <a:r>
              <a:rPr lang="en-US" sz="2400" b="1" i="1" u="sng" dirty="0">
                <a:solidFill>
                  <a:srgbClr val="FF0000"/>
                </a:solidFill>
              </a:rPr>
              <a:t>high end </a:t>
            </a:r>
            <a:r>
              <a:rPr lang="en-US" sz="2400" b="1" i="1" dirty="0">
                <a:solidFill>
                  <a:srgbClr val="FF0000"/>
                </a:solidFill>
              </a:rPr>
              <a:t>as there are (2) Nationals listed. This is also based on number of members attending***</a:t>
            </a:r>
          </a:p>
        </p:txBody>
      </p:sp>
    </p:spTree>
    <p:extLst>
      <p:ext uri="{BB962C8B-B14F-4D97-AF65-F5344CB8AC3E}">
        <p14:creationId xmlns:p14="http://schemas.microsoft.com/office/powerpoint/2010/main" val="78902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7A442-D02D-F15D-FA0A-3511BCDDF4B8}"/>
              </a:ext>
            </a:extLst>
          </p:cNvPr>
          <p:cNvSpPr>
            <a:spLocks noGrp="1"/>
          </p:cNvSpPr>
          <p:nvPr>
            <p:ph type="title"/>
          </p:nvPr>
        </p:nvSpPr>
        <p:spPr>
          <a:xfrm>
            <a:off x="839788" y="135559"/>
            <a:ext cx="10512424" cy="1146313"/>
          </a:xfrm>
        </p:spPr>
        <p:txBody>
          <a:bodyPr>
            <a:normAutofit/>
          </a:bodyPr>
          <a:lstStyle/>
          <a:p>
            <a:pPr algn="ctr"/>
            <a:r>
              <a:rPr lang="en-US" sz="5400" b="1" i="0" dirty="0"/>
              <a:t>Financial commitment </a:t>
            </a:r>
          </a:p>
        </p:txBody>
      </p:sp>
      <p:pic>
        <p:nvPicPr>
          <p:cNvPr id="21" name="Content Placeholder 20" descr="A screenshot of a document&#10;&#10;Description automatically generated">
            <a:extLst>
              <a:ext uri="{FF2B5EF4-FFF2-40B4-BE49-F238E27FC236}">
                <a16:creationId xmlns:a16="http://schemas.microsoft.com/office/drawing/2014/main" id="{26AE5E9D-1AAC-BB95-5BC0-A693E8D6A0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7374" y="1153311"/>
            <a:ext cx="5852559" cy="5569130"/>
          </a:xfrm>
        </p:spPr>
      </p:pic>
      <p:sp>
        <p:nvSpPr>
          <p:cNvPr id="16" name="Text Placeholder 15">
            <a:extLst>
              <a:ext uri="{FF2B5EF4-FFF2-40B4-BE49-F238E27FC236}">
                <a16:creationId xmlns:a16="http://schemas.microsoft.com/office/drawing/2014/main" id="{4E617347-5241-BA64-90C6-72E4C8240C9F}"/>
              </a:ext>
            </a:extLst>
          </p:cNvPr>
          <p:cNvSpPr>
            <a:spLocks noGrp="1"/>
          </p:cNvSpPr>
          <p:nvPr>
            <p:ph type="body" sz="half" idx="2"/>
          </p:nvPr>
        </p:nvSpPr>
        <p:spPr>
          <a:xfrm>
            <a:off x="1012066" y="3386068"/>
            <a:ext cx="3932237" cy="1146313"/>
          </a:xfrm>
        </p:spPr>
        <p:txBody>
          <a:bodyPr>
            <a:normAutofit fontScale="92500"/>
          </a:bodyPr>
          <a:lstStyle/>
          <a:p>
            <a:pPr algn="ctr"/>
            <a:r>
              <a:rPr lang="en-US" sz="3600" b="1" dirty="0">
                <a:solidFill>
                  <a:srgbClr val="002060"/>
                </a:solidFill>
              </a:rPr>
              <a:t>New Varsity </a:t>
            </a:r>
            <a:br>
              <a:rPr lang="en-US" sz="3600" b="1" dirty="0">
                <a:solidFill>
                  <a:srgbClr val="002060"/>
                </a:solidFill>
              </a:rPr>
            </a:br>
            <a:r>
              <a:rPr lang="en-US" sz="3600" b="1" dirty="0">
                <a:solidFill>
                  <a:srgbClr val="002060"/>
                </a:solidFill>
              </a:rPr>
              <a:t>Cheer or Pom Members</a:t>
            </a:r>
          </a:p>
        </p:txBody>
      </p:sp>
      <p:pic>
        <p:nvPicPr>
          <p:cNvPr id="23" name="Picture 22" descr="A red and blue wolf head&#10;&#10;Description automatically generated">
            <a:extLst>
              <a:ext uri="{FF2B5EF4-FFF2-40B4-BE49-F238E27FC236}">
                <a16:creationId xmlns:a16="http://schemas.microsoft.com/office/drawing/2014/main" id="{FED5D02C-67D4-8F69-4AB5-A280A11AD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621" y="4493452"/>
            <a:ext cx="2143125" cy="2143125"/>
          </a:xfrm>
          <a:prstGeom prst="rect">
            <a:avLst/>
          </a:prstGeom>
        </p:spPr>
      </p:pic>
    </p:spTree>
    <p:extLst>
      <p:ext uri="{BB962C8B-B14F-4D97-AF65-F5344CB8AC3E}">
        <p14:creationId xmlns:p14="http://schemas.microsoft.com/office/powerpoint/2010/main" val="3040785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7A442-D02D-F15D-FA0A-3511BCDDF4B8}"/>
              </a:ext>
            </a:extLst>
          </p:cNvPr>
          <p:cNvSpPr>
            <a:spLocks noGrp="1"/>
          </p:cNvSpPr>
          <p:nvPr>
            <p:ph type="title"/>
          </p:nvPr>
        </p:nvSpPr>
        <p:spPr>
          <a:xfrm>
            <a:off x="839788" y="135559"/>
            <a:ext cx="10512424" cy="1146313"/>
          </a:xfrm>
        </p:spPr>
        <p:txBody>
          <a:bodyPr>
            <a:normAutofit/>
          </a:bodyPr>
          <a:lstStyle/>
          <a:p>
            <a:pPr algn="ctr"/>
            <a:r>
              <a:rPr lang="en-US" sz="5400" b="1" i="0" dirty="0"/>
              <a:t>Financial commitment </a:t>
            </a:r>
          </a:p>
        </p:txBody>
      </p:sp>
      <p:sp>
        <p:nvSpPr>
          <p:cNvPr id="16" name="Text Placeholder 15">
            <a:extLst>
              <a:ext uri="{FF2B5EF4-FFF2-40B4-BE49-F238E27FC236}">
                <a16:creationId xmlns:a16="http://schemas.microsoft.com/office/drawing/2014/main" id="{4E617347-5241-BA64-90C6-72E4C8240C9F}"/>
              </a:ext>
            </a:extLst>
          </p:cNvPr>
          <p:cNvSpPr>
            <a:spLocks noGrp="1"/>
          </p:cNvSpPr>
          <p:nvPr>
            <p:ph type="body" sz="half" idx="2"/>
          </p:nvPr>
        </p:nvSpPr>
        <p:spPr>
          <a:xfrm>
            <a:off x="1012066" y="3386068"/>
            <a:ext cx="3932237" cy="1146313"/>
          </a:xfrm>
        </p:spPr>
        <p:txBody>
          <a:bodyPr>
            <a:normAutofit fontScale="92500"/>
          </a:bodyPr>
          <a:lstStyle/>
          <a:p>
            <a:pPr algn="ctr"/>
            <a:r>
              <a:rPr lang="en-US" sz="3600" b="1" dirty="0">
                <a:solidFill>
                  <a:srgbClr val="002060"/>
                </a:solidFill>
              </a:rPr>
              <a:t>Returning Varsity </a:t>
            </a:r>
            <a:br>
              <a:rPr lang="en-US" sz="3600" b="1" dirty="0">
                <a:solidFill>
                  <a:srgbClr val="002060"/>
                </a:solidFill>
              </a:rPr>
            </a:br>
            <a:r>
              <a:rPr lang="en-US" sz="3600" b="1" dirty="0">
                <a:solidFill>
                  <a:srgbClr val="002060"/>
                </a:solidFill>
              </a:rPr>
              <a:t>Cheer or Pom Members</a:t>
            </a:r>
          </a:p>
        </p:txBody>
      </p:sp>
      <p:pic>
        <p:nvPicPr>
          <p:cNvPr id="6" name="Content Placeholder 5" descr="A screen shot of a sports program&#10;&#10;Description automatically generated with medium confidence">
            <a:extLst>
              <a:ext uri="{FF2B5EF4-FFF2-40B4-BE49-F238E27FC236}">
                <a16:creationId xmlns:a16="http://schemas.microsoft.com/office/drawing/2014/main" id="{FE949E29-BB0B-2006-FBB1-059244E3F9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0317" y="1281872"/>
            <a:ext cx="5871895" cy="5491309"/>
          </a:xfrm>
        </p:spPr>
      </p:pic>
      <p:pic>
        <p:nvPicPr>
          <p:cNvPr id="7" name="Picture 6" descr="A red and blue wolf head&#10;&#10;Description automatically generated">
            <a:extLst>
              <a:ext uri="{FF2B5EF4-FFF2-40B4-BE49-F238E27FC236}">
                <a16:creationId xmlns:a16="http://schemas.microsoft.com/office/drawing/2014/main" id="{98FF4B9B-6EBA-6C4A-88EE-CB8BFF1FB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621" y="4493452"/>
            <a:ext cx="2143125" cy="2143125"/>
          </a:xfrm>
          <a:prstGeom prst="rect">
            <a:avLst/>
          </a:prstGeom>
        </p:spPr>
      </p:pic>
    </p:spTree>
    <p:extLst>
      <p:ext uri="{BB962C8B-B14F-4D97-AF65-F5344CB8AC3E}">
        <p14:creationId xmlns:p14="http://schemas.microsoft.com/office/powerpoint/2010/main" val="2889248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7A442-D02D-F15D-FA0A-3511BCDDF4B8}"/>
              </a:ext>
            </a:extLst>
          </p:cNvPr>
          <p:cNvSpPr>
            <a:spLocks noGrp="1"/>
          </p:cNvSpPr>
          <p:nvPr>
            <p:ph type="title"/>
          </p:nvPr>
        </p:nvSpPr>
        <p:spPr>
          <a:xfrm>
            <a:off x="839788" y="135559"/>
            <a:ext cx="10512424" cy="1146313"/>
          </a:xfrm>
        </p:spPr>
        <p:txBody>
          <a:bodyPr>
            <a:normAutofit/>
          </a:bodyPr>
          <a:lstStyle/>
          <a:p>
            <a:pPr algn="ctr"/>
            <a:r>
              <a:rPr lang="en-US" sz="5400" b="1" i="0" dirty="0"/>
              <a:t>Financial commitment </a:t>
            </a:r>
          </a:p>
        </p:txBody>
      </p:sp>
      <p:sp>
        <p:nvSpPr>
          <p:cNvPr id="16" name="Text Placeholder 15">
            <a:extLst>
              <a:ext uri="{FF2B5EF4-FFF2-40B4-BE49-F238E27FC236}">
                <a16:creationId xmlns:a16="http://schemas.microsoft.com/office/drawing/2014/main" id="{4E617347-5241-BA64-90C6-72E4C8240C9F}"/>
              </a:ext>
            </a:extLst>
          </p:cNvPr>
          <p:cNvSpPr>
            <a:spLocks noGrp="1"/>
          </p:cNvSpPr>
          <p:nvPr>
            <p:ph type="body" sz="half" idx="2"/>
          </p:nvPr>
        </p:nvSpPr>
        <p:spPr>
          <a:xfrm>
            <a:off x="1012066" y="3386068"/>
            <a:ext cx="3932237" cy="1146313"/>
          </a:xfrm>
        </p:spPr>
        <p:txBody>
          <a:bodyPr>
            <a:normAutofit fontScale="92500"/>
          </a:bodyPr>
          <a:lstStyle/>
          <a:p>
            <a:pPr algn="ctr"/>
            <a:r>
              <a:rPr lang="en-US" sz="3600" b="1" dirty="0">
                <a:solidFill>
                  <a:srgbClr val="002060"/>
                </a:solidFill>
              </a:rPr>
              <a:t>New JV </a:t>
            </a:r>
            <a:br>
              <a:rPr lang="en-US" sz="3600" b="1" dirty="0">
                <a:solidFill>
                  <a:srgbClr val="002060"/>
                </a:solidFill>
              </a:rPr>
            </a:br>
            <a:r>
              <a:rPr lang="en-US" sz="3600" b="1" dirty="0">
                <a:solidFill>
                  <a:srgbClr val="002060"/>
                </a:solidFill>
              </a:rPr>
              <a:t>Cheer or Pom Members</a:t>
            </a:r>
          </a:p>
        </p:txBody>
      </p:sp>
      <p:pic>
        <p:nvPicPr>
          <p:cNvPr id="6" name="Content Placeholder 5" descr="A screenshot of a list of items&#10;&#10;Description automatically generated">
            <a:extLst>
              <a:ext uri="{FF2B5EF4-FFF2-40B4-BE49-F238E27FC236}">
                <a16:creationId xmlns:a16="http://schemas.microsoft.com/office/drawing/2014/main" id="{8073A6D8-4E7A-FD09-6CA5-8AF20E224C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8934" y="1299164"/>
            <a:ext cx="4739796" cy="5423277"/>
          </a:xfrm>
        </p:spPr>
      </p:pic>
      <p:pic>
        <p:nvPicPr>
          <p:cNvPr id="7" name="Picture 6" descr="A red and blue wolf head&#10;&#10;Description automatically generated">
            <a:extLst>
              <a:ext uri="{FF2B5EF4-FFF2-40B4-BE49-F238E27FC236}">
                <a16:creationId xmlns:a16="http://schemas.microsoft.com/office/drawing/2014/main" id="{B0FB5909-5D45-7FE9-4A51-D4B4B895E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621" y="4493452"/>
            <a:ext cx="2143125" cy="2143125"/>
          </a:xfrm>
          <a:prstGeom prst="rect">
            <a:avLst/>
          </a:prstGeom>
        </p:spPr>
      </p:pic>
    </p:spTree>
    <p:extLst>
      <p:ext uri="{BB962C8B-B14F-4D97-AF65-F5344CB8AC3E}">
        <p14:creationId xmlns:p14="http://schemas.microsoft.com/office/powerpoint/2010/main" val="1011670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7A442-D02D-F15D-FA0A-3511BCDDF4B8}"/>
              </a:ext>
            </a:extLst>
          </p:cNvPr>
          <p:cNvSpPr>
            <a:spLocks noGrp="1"/>
          </p:cNvSpPr>
          <p:nvPr>
            <p:ph type="title"/>
          </p:nvPr>
        </p:nvSpPr>
        <p:spPr>
          <a:xfrm>
            <a:off x="839788" y="135559"/>
            <a:ext cx="10512424" cy="1146313"/>
          </a:xfrm>
        </p:spPr>
        <p:txBody>
          <a:bodyPr>
            <a:normAutofit/>
          </a:bodyPr>
          <a:lstStyle/>
          <a:p>
            <a:pPr algn="ctr"/>
            <a:r>
              <a:rPr lang="en-US" sz="5400" b="1" i="0" dirty="0"/>
              <a:t>Financial commitment </a:t>
            </a:r>
          </a:p>
        </p:txBody>
      </p:sp>
      <p:sp>
        <p:nvSpPr>
          <p:cNvPr id="16" name="Text Placeholder 15">
            <a:extLst>
              <a:ext uri="{FF2B5EF4-FFF2-40B4-BE49-F238E27FC236}">
                <a16:creationId xmlns:a16="http://schemas.microsoft.com/office/drawing/2014/main" id="{4E617347-5241-BA64-90C6-72E4C8240C9F}"/>
              </a:ext>
            </a:extLst>
          </p:cNvPr>
          <p:cNvSpPr>
            <a:spLocks noGrp="1"/>
          </p:cNvSpPr>
          <p:nvPr>
            <p:ph type="body" sz="half" idx="2"/>
          </p:nvPr>
        </p:nvSpPr>
        <p:spPr>
          <a:xfrm>
            <a:off x="1012066" y="3386068"/>
            <a:ext cx="3932237" cy="1146313"/>
          </a:xfrm>
        </p:spPr>
        <p:txBody>
          <a:bodyPr>
            <a:normAutofit fontScale="92500"/>
          </a:bodyPr>
          <a:lstStyle/>
          <a:p>
            <a:pPr algn="ctr"/>
            <a:r>
              <a:rPr lang="en-US" sz="3600" b="1" dirty="0">
                <a:solidFill>
                  <a:srgbClr val="002060"/>
                </a:solidFill>
              </a:rPr>
              <a:t>Returning JV </a:t>
            </a:r>
            <a:br>
              <a:rPr lang="en-US" sz="3600" b="1" dirty="0">
                <a:solidFill>
                  <a:srgbClr val="002060"/>
                </a:solidFill>
              </a:rPr>
            </a:br>
            <a:r>
              <a:rPr lang="en-US" sz="3600" b="1" dirty="0">
                <a:solidFill>
                  <a:srgbClr val="002060"/>
                </a:solidFill>
              </a:rPr>
              <a:t>Cheer or Pom Members</a:t>
            </a:r>
          </a:p>
        </p:txBody>
      </p:sp>
      <p:pic>
        <p:nvPicPr>
          <p:cNvPr id="7" name="Content Placeholder 6" descr="A list of sports teams&#10;&#10;Description automatically generated with medium confidence">
            <a:extLst>
              <a:ext uri="{FF2B5EF4-FFF2-40B4-BE49-F238E27FC236}">
                <a16:creationId xmlns:a16="http://schemas.microsoft.com/office/drawing/2014/main" id="{DAC1A28D-6D33-B333-A63A-896097A36C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2451" y="1588430"/>
            <a:ext cx="6189761" cy="5024405"/>
          </a:xfrm>
        </p:spPr>
      </p:pic>
      <p:pic>
        <p:nvPicPr>
          <p:cNvPr id="8" name="Picture 7" descr="A red and blue wolf head&#10;&#10;Description automatically generated">
            <a:extLst>
              <a:ext uri="{FF2B5EF4-FFF2-40B4-BE49-F238E27FC236}">
                <a16:creationId xmlns:a16="http://schemas.microsoft.com/office/drawing/2014/main" id="{E72CAEEA-5818-B831-CD32-2033DA0A4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621" y="4493452"/>
            <a:ext cx="2143125" cy="2143125"/>
          </a:xfrm>
          <a:prstGeom prst="rect">
            <a:avLst/>
          </a:prstGeom>
        </p:spPr>
      </p:pic>
    </p:spTree>
    <p:extLst>
      <p:ext uri="{BB962C8B-B14F-4D97-AF65-F5344CB8AC3E}">
        <p14:creationId xmlns:p14="http://schemas.microsoft.com/office/powerpoint/2010/main" val="938475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BD79DA-CA40-4FE1-53C3-90880D834674}"/>
              </a:ext>
            </a:extLst>
          </p:cNvPr>
          <p:cNvSpPr>
            <a:spLocks noGrp="1"/>
          </p:cNvSpPr>
          <p:nvPr>
            <p:ph type="title"/>
          </p:nvPr>
        </p:nvSpPr>
        <p:spPr>
          <a:xfrm>
            <a:off x="839788" y="457200"/>
            <a:ext cx="10512424" cy="1000539"/>
          </a:xfrm>
        </p:spPr>
        <p:txBody>
          <a:bodyPr>
            <a:normAutofit/>
          </a:bodyPr>
          <a:lstStyle/>
          <a:p>
            <a:pPr algn="ctr"/>
            <a:r>
              <a:rPr lang="en-US" sz="5400" b="1" i="0" dirty="0"/>
              <a:t>Participation Fee</a:t>
            </a:r>
          </a:p>
        </p:txBody>
      </p:sp>
      <p:sp>
        <p:nvSpPr>
          <p:cNvPr id="6" name="Content Placeholder 5">
            <a:extLst>
              <a:ext uri="{FF2B5EF4-FFF2-40B4-BE49-F238E27FC236}">
                <a16:creationId xmlns:a16="http://schemas.microsoft.com/office/drawing/2014/main" id="{D8625C05-15E2-AB40-AD36-4209D41AE313}"/>
              </a:ext>
            </a:extLst>
          </p:cNvPr>
          <p:cNvSpPr>
            <a:spLocks noGrp="1"/>
          </p:cNvSpPr>
          <p:nvPr>
            <p:ph idx="1"/>
          </p:nvPr>
        </p:nvSpPr>
        <p:spPr>
          <a:xfrm>
            <a:off x="5183187" y="1457739"/>
            <a:ext cx="6757021" cy="4403312"/>
          </a:xfrm>
        </p:spPr>
        <p:txBody>
          <a:bodyPr/>
          <a:lstStyle/>
          <a:p>
            <a:pPr marL="0" indent="0">
              <a:buNone/>
            </a:pPr>
            <a:r>
              <a:rPr lang="en-US" b="1" dirty="0">
                <a:hlinkClick r:id="rId2"/>
              </a:rPr>
              <a:t>https://az-peoria-lite.intouchreceipting.com/</a:t>
            </a: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sp>
        <p:nvSpPr>
          <p:cNvPr id="8" name="Text Placeholder 7">
            <a:extLst>
              <a:ext uri="{FF2B5EF4-FFF2-40B4-BE49-F238E27FC236}">
                <a16:creationId xmlns:a16="http://schemas.microsoft.com/office/drawing/2014/main" id="{AC89D903-D17A-F91B-C945-786428E3616E}"/>
              </a:ext>
            </a:extLst>
          </p:cNvPr>
          <p:cNvSpPr>
            <a:spLocks noGrp="1"/>
          </p:cNvSpPr>
          <p:nvPr>
            <p:ph type="body" sz="half" idx="2"/>
          </p:nvPr>
        </p:nvSpPr>
        <p:spPr/>
        <p:txBody>
          <a:bodyPr/>
          <a:lstStyle/>
          <a:p>
            <a:pPr algn="ctr"/>
            <a:r>
              <a:rPr lang="en-US" sz="2400" b="1" u="sng"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PUSD Rule and NEEDS to be a Tax Credit</a:t>
            </a:r>
            <a:br>
              <a:rPr lang="en-US" sz="2400" b="1" u="sng"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Participation Fee is Due in August for $100.  This will go to the bookstore </a:t>
            </a:r>
            <a:r>
              <a:rPr lang="en-US" sz="24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coaches or Spiritlifters Booster.  </a:t>
            </a:r>
          </a:p>
          <a:p>
            <a:endParaRPr lang="en-US" dirty="0"/>
          </a:p>
        </p:txBody>
      </p:sp>
      <p:graphicFrame>
        <p:nvGraphicFramePr>
          <p:cNvPr id="10" name="Object 9">
            <a:extLst>
              <a:ext uri="{FF2B5EF4-FFF2-40B4-BE49-F238E27FC236}">
                <a16:creationId xmlns:a16="http://schemas.microsoft.com/office/drawing/2014/main" id="{2381616B-65DC-1479-5894-9BFAE3E919CF}"/>
              </a:ext>
            </a:extLst>
          </p:cNvPr>
          <p:cNvGraphicFramePr>
            <a:graphicFrameLocks noChangeAspect="1"/>
          </p:cNvGraphicFramePr>
          <p:nvPr>
            <p:extLst>
              <p:ext uri="{D42A27DB-BD31-4B8C-83A1-F6EECF244321}">
                <p14:modId xmlns:p14="http://schemas.microsoft.com/office/powerpoint/2010/main" val="4063208052"/>
              </p:ext>
            </p:extLst>
          </p:nvPr>
        </p:nvGraphicFramePr>
        <p:xfrm>
          <a:off x="6279678" y="2466745"/>
          <a:ext cx="2835746" cy="3670231"/>
        </p:xfrm>
        <a:graphic>
          <a:graphicData uri="http://schemas.openxmlformats.org/presentationml/2006/ole">
            <mc:AlternateContent xmlns:mc="http://schemas.openxmlformats.org/markup-compatibility/2006">
              <mc:Choice xmlns:v="urn:schemas-microsoft-com:vml" Requires="v">
                <p:oleObj name="Acrobat Document" r:id="rId3" imgW="5829097" imgH="7543800" progId="AcroExch.Document.DC">
                  <p:embed/>
                </p:oleObj>
              </mc:Choice>
              <mc:Fallback>
                <p:oleObj name="Acrobat Document" r:id="rId3" imgW="5829097" imgH="7543800" progId="AcroExch.Document.DC">
                  <p:embed/>
                  <p:pic>
                    <p:nvPicPr>
                      <p:cNvPr id="0" name=""/>
                      <p:cNvPicPr/>
                      <p:nvPr/>
                    </p:nvPicPr>
                    <p:blipFill>
                      <a:blip r:embed="rId4"/>
                      <a:stretch>
                        <a:fillRect/>
                      </a:stretch>
                    </p:blipFill>
                    <p:spPr>
                      <a:xfrm>
                        <a:off x="6279678" y="2466745"/>
                        <a:ext cx="2835746" cy="3670231"/>
                      </a:xfrm>
                      <a:prstGeom prst="rect">
                        <a:avLst/>
                      </a:prstGeom>
                    </p:spPr>
                  </p:pic>
                </p:oleObj>
              </mc:Fallback>
            </mc:AlternateContent>
          </a:graphicData>
        </a:graphic>
      </p:graphicFrame>
      <p:pic>
        <p:nvPicPr>
          <p:cNvPr id="12" name="Picture 11" descr="A logo for a school&#10;&#10;Description automatically generated">
            <a:extLst>
              <a:ext uri="{FF2B5EF4-FFF2-40B4-BE49-F238E27FC236}">
                <a16:creationId xmlns:a16="http://schemas.microsoft.com/office/drawing/2014/main" id="{EBF658B5-C1D1-E993-EA9F-B94E8DA5BC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85058"/>
            <a:ext cx="2143125" cy="2143125"/>
          </a:xfrm>
          <a:prstGeom prst="rect">
            <a:avLst/>
          </a:prstGeom>
        </p:spPr>
      </p:pic>
    </p:spTree>
    <p:extLst>
      <p:ext uri="{BB962C8B-B14F-4D97-AF65-F5344CB8AC3E}">
        <p14:creationId xmlns:p14="http://schemas.microsoft.com/office/powerpoint/2010/main" val="3734866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CB2299-0C81-D692-C353-27BE30B8EBB5}"/>
              </a:ext>
            </a:extLst>
          </p:cNvPr>
          <p:cNvSpPr>
            <a:spLocks noGrp="1"/>
          </p:cNvSpPr>
          <p:nvPr>
            <p:ph type="title"/>
          </p:nvPr>
        </p:nvSpPr>
        <p:spPr/>
        <p:txBody>
          <a:bodyPr>
            <a:normAutofit/>
          </a:bodyPr>
          <a:lstStyle/>
          <a:p>
            <a:pPr algn="ctr"/>
            <a:r>
              <a:rPr lang="en-US" sz="5400" b="1" i="0" dirty="0"/>
              <a:t>Teams at centennial hs</a:t>
            </a:r>
          </a:p>
        </p:txBody>
      </p:sp>
      <p:sp>
        <p:nvSpPr>
          <p:cNvPr id="10" name="Text Placeholder 9">
            <a:extLst>
              <a:ext uri="{FF2B5EF4-FFF2-40B4-BE49-F238E27FC236}">
                <a16:creationId xmlns:a16="http://schemas.microsoft.com/office/drawing/2014/main" id="{7C4C8ED8-5D8B-5888-EB41-829B803EC48A}"/>
              </a:ext>
            </a:extLst>
          </p:cNvPr>
          <p:cNvSpPr>
            <a:spLocks noGrp="1"/>
          </p:cNvSpPr>
          <p:nvPr>
            <p:ph type="body" idx="1"/>
          </p:nvPr>
        </p:nvSpPr>
        <p:spPr/>
        <p:txBody>
          <a:bodyPr>
            <a:normAutofit fontScale="92500" lnSpcReduction="10000"/>
          </a:bodyPr>
          <a:lstStyle/>
          <a:p>
            <a:pPr algn="ctr"/>
            <a:r>
              <a:rPr lang="en-US" sz="2800" dirty="0"/>
              <a:t>Varsity </a:t>
            </a:r>
            <a:br>
              <a:rPr lang="en-US" sz="2800" dirty="0"/>
            </a:br>
            <a:r>
              <a:rPr lang="en-US" sz="2800" dirty="0"/>
              <a:t>game team </a:t>
            </a:r>
          </a:p>
        </p:txBody>
      </p:sp>
      <p:sp>
        <p:nvSpPr>
          <p:cNvPr id="11" name="Content Placeholder 10">
            <a:extLst>
              <a:ext uri="{FF2B5EF4-FFF2-40B4-BE49-F238E27FC236}">
                <a16:creationId xmlns:a16="http://schemas.microsoft.com/office/drawing/2014/main" id="{6A09AF54-FB86-634A-7BF3-B5FDEF80AA06}"/>
              </a:ext>
            </a:extLst>
          </p:cNvPr>
          <p:cNvSpPr>
            <a:spLocks noGrp="1"/>
          </p:cNvSpPr>
          <p:nvPr>
            <p:ph sz="half" idx="2"/>
          </p:nvPr>
        </p:nvSpPr>
        <p:spPr/>
        <p:txBody>
          <a:bodyPr>
            <a:normAutofit fontScale="92500" lnSpcReduction="20000"/>
          </a:bodyPr>
          <a:lstStyle/>
          <a:p>
            <a:r>
              <a:rPr lang="en-US" sz="23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candidates selected for the varsity team will be freshmen, sophomores, juniors, and seniors during the school year.  Members will be expected to make their commitment to their team a priority and will not be able to participate on any other CeHS team until the season is over.  Varsity Sideline will cheer at all home and away football games, home basketball games, school assemblies and various school and community functions. They will have one practice per week over summer to prepare for games and work on skills.</a:t>
            </a:r>
            <a:endParaRPr lang="en-US" sz="23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
        <p:nvSpPr>
          <p:cNvPr id="12" name="Text Placeholder 11">
            <a:extLst>
              <a:ext uri="{FF2B5EF4-FFF2-40B4-BE49-F238E27FC236}">
                <a16:creationId xmlns:a16="http://schemas.microsoft.com/office/drawing/2014/main" id="{7C027536-9732-FCFE-1BBC-5DE06CFAE8DA}"/>
              </a:ext>
            </a:extLst>
          </p:cNvPr>
          <p:cNvSpPr>
            <a:spLocks noGrp="1"/>
          </p:cNvSpPr>
          <p:nvPr>
            <p:ph type="body" sz="quarter" idx="3"/>
          </p:nvPr>
        </p:nvSpPr>
        <p:spPr/>
        <p:txBody>
          <a:bodyPr>
            <a:normAutofit fontScale="92500" lnSpcReduction="10000"/>
          </a:bodyPr>
          <a:lstStyle/>
          <a:p>
            <a:pPr algn="ctr"/>
            <a:r>
              <a:rPr lang="en-US" sz="2800" dirty="0"/>
              <a:t>Varsity competition </a:t>
            </a:r>
            <a:br>
              <a:rPr lang="en-US" sz="2800" dirty="0"/>
            </a:br>
            <a:r>
              <a:rPr lang="en-US" sz="2800" dirty="0"/>
              <a:t>game day / show cheer</a:t>
            </a:r>
          </a:p>
        </p:txBody>
      </p:sp>
      <p:sp>
        <p:nvSpPr>
          <p:cNvPr id="13" name="Content Placeholder 12">
            <a:extLst>
              <a:ext uri="{FF2B5EF4-FFF2-40B4-BE49-F238E27FC236}">
                <a16:creationId xmlns:a16="http://schemas.microsoft.com/office/drawing/2014/main" id="{2BDF091C-2994-A3DF-6E14-356D471BEBD6}"/>
              </a:ext>
            </a:extLst>
          </p:cNvPr>
          <p:cNvSpPr>
            <a:spLocks noGrp="1"/>
          </p:cNvSpPr>
          <p:nvPr>
            <p:ph sz="quarter" idx="4"/>
          </p:nvPr>
        </p:nvSpPr>
        <p:spPr/>
        <p:txBody>
          <a:bodyPr>
            <a:normAutofit fontScale="92500" lnSpcReduction="20000"/>
          </a:bodyPr>
          <a:lstStyle/>
          <a:p>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Will attend local and national competitions selected by the coaches.  Whether competition teams attend nationals are determined on a yearly basis.  It is never a guarantee.  The team needs to earn the privilege to compete, both with the various cheer organizations and with the coaches and school administration.  </a:t>
            </a:r>
            <a:r>
              <a:rPr lang="en-US" sz="1800"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You </a:t>
            </a:r>
            <a:r>
              <a:rPr lang="en-US" sz="1800" b="1" u="sng"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MUST</a:t>
            </a:r>
            <a:r>
              <a:rPr lang="en-US" sz="1800"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have a standing backhand spring and running back handspring to be considered for this team.  If you do make the competition team, please understand you will be </a:t>
            </a:r>
            <a:r>
              <a:rPr lang="en-US" sz="1800" b="1" u="sng"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required</a:t>
            </a:r>
            <a:r>
              <a:rPr lang="en-US" sz="1800"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to attend team tumbling classes on Wednesday’s from 1pm-2:30pm at AZ Element Elite starting in August (Additional fees apply). We also have a mandatory camp/choreography class that you must be present for this team and also comes with an additional cost. It is best to start attending AZ Element now and do some drop-in class so you are familiar with the coaching staff. </a:t>
            </a:r>
            <a:endPar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82593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CB2299-0C81-D692-C353-27BE30B8EBB5}"/>
              </a:ext>
            </a:extLst>
          </p:cNvPr>
          <p:cNvSpPr>
            <a:spLocks noGrp="1"/>
          </p:cNvSpPr>
          <p:nvPr>
            <p:ph type="title"/>
          </p:nvPr>
        </p:nvSpPr>
        <p:spPr/>
        <p:txBody>
          <a:bodyPr>
            <a:normAutofit/>
          </a:bodyPr>
          <a:lstStyle/>
          <a:p>
            <a:pPr algn="ctr"/>
            <a:r>
              <a:rPr lang="en-US" sz="5400" b="1" i="0" dirty="0"/>
              <a:t>Teams at centennial hs</a:t>
            </a:r>
          </a:p>
        </p:txBody>
      </p:sp>
      <p:sp>
        <p:nvSpPr>
          <p:cNvPr id="10" name="Text Placeholder 9">
            <a:extLst>
              <a:ext uri="{FF2B5EF4-FFF2-40B4-BE49-F238E27FC236}">
                <a16:creationId xmlns:a16="http://schemas.microsoft.com/office/drawing/2014/main" id="{7C4C8ED8-5D8B-5888-EB41-829B803EC48A}"/>
              </a:ext>
            </a:extLst>
          </p:cNvPr>
          <p:cNvSpPr>
            <a:spLocks noGrp="1"/>
          </p:cNvSpPr>
          <p:nvPr>
            <p:ph type="body" idx="1"/>
          </p:nvPr>
        </p:nvSpPr>
        <p:spPr/>
        <p:txBody>
          <a:bodyPr>
            <a:noAutofit/>
          </a:bodyPr>
          <a:lstStyle/>
          <a:p>
            <a:pPr algn="ctr"/>
            <a:r>
              <a:rPr lang="en-US" sz="2600" dirty="0"/>
              <a:t>Varsity / JV pom </a:t>
            </a:r>
            <a:br>
              <a:rPr lang="en-US" sz="2600" dirty="0"/>
            </a:br>
            <a:r>
              <a:rPr lang="en-US" sz="2600" dirty="0"/>
              <a:t>Game team</a:t>
            </a:r>
          </a:p>
        </p:txBody>
      </p:sp>
      <p:sp>
        <p:nvSpPr>
          <p:cNvPr id="11" name="Content Placeholder 10">
            <a:extLst>
              <a:ext uri="{FF2B5EF4-FFF2-40B4-BE49-F238E27FC236}">
                <a16:creationId xmlns:a16="http://schemas.microsoft.com/office/drawing/2014/main" id="{6A09AF54-FB86-634A-7BF3-B5FDEF80AA06}"/>
              </a:ext>
            </a:extLst>
          </p:cNvPr>
          <p:cNvSpPr>
            <a:spLocks noGrp="1"/>
          </p:cNvSpPr>
          <p:nvPr>
            <p:ph sz="half" idx="2"/>
          </p:nvPr>
        </p:nvSpPr>
        <p:spPr/>
        <p:txBody>
          <a:bodyPr/>
          <a:lstStyle/>
          <a:p>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candidates selected for the varsity pom team will be freshmen, sophomores, juniors, and seniors during the next school year.  The pom team will attend all football games both home and away with Cheer and perform at football games, basketball games, school assemblies, and various school and community functions.  Varsity Pom Sideline will practice one a week during the summer to prepare for all games and events.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12" name="Text Placeholder 11">
            <a:extLst>
              <a:ext uri="{FF2B5EF4-FFF2-40B4-BE49-F238E27FC236}">
                <a16:creationId xmlns:a16="http://schemas.microsoft.com/office/drawing/2014/main" id="{7C027536-9732-FCFE-1BBC-5DE06CFAE8DA}"/>
              </a:ext>
            </a:extLst>
          </p:cNvPr>
          <p:cNvSpPr>
            <a:spLocks noGrp="1"/>
          </p:cNvSpPr>
          <p:nvPr>
            <p:ph type="body" sz="quarter" idx="3"/>
          </p:nvPr>
        </p:nvSpPr>
        <p:spPr/>
        <p:txBody>
          <a:bodyPr>
            <a:noAutofit/>
          </a:bodyPr>
          <a:lstStyle/>
          <a:p>
            <a:pPr algn="ctr"/>
            <a:r>
              <a:rPr lang="en-US" sz="2600" dirty="0"/>
              <a:t>Varsity / JV</a:t>
            </a:r>
            <a:br>
              <a:rPr lang="en-US" sz="2600" dirty="0"/>
            </a:br>
            <a:r>
              <a:rPr lang="en-US" sz="2600" dirty="0"/>
              <a:t>pom / jazz competition </a:t>
            </a:r>
          </a:p>
        </p:txBody>
      </p:sp>
      <p:sp>
        <p:nvSpPr>
          <p:cNvPr id="13" name="Content Placeholder 12">
            <a:extLst>
              <a:ext uri="{FF2B5EF4-FFF2-40B4-BE49-F238E27FC236}">
                <a16:creationId xmlns:a16="http://schemas.microsoft.com/office/drawing/2014/main" id="{2BDF091C-2994-A3DF-6E14-356D471BEBD6}"/>
              </a:ext>
            </a:extLst>
          </p:cNvPr>
          <p:cNvSpPr>
            <a:spLocks noGrp="1"/>
          </p:cNvSpPr>
          <p:nvPr>
            <p:ph sz="quarter" idx="4"/>
          </p:nvPr>
        </p:nvSpPr>
        <p:spPr/>
        <p:txBody>
          <a:bodyPr/>
          <a:lstStyle/>
          <a:p>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team will consist of experienced dancers with a high level of technique and training.  All candidates selected on this team will be freshmen, sophomores, and juniors during the next school year.  Per AIA rules, seniors cannot be on the JV teams, regardless of the sport.</a:t>
            </a:r>
            <a:r>
              <a:rPr lang="en-US" sz="2000"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You </a:t>
            </a:r>
            <a:r>
              <a:rPr lang="en-US" sz="2000" b="1" u="sng"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MUST</a:t>
            </a:r>
            <a:r>
              <a:rPr lang="en-US" sz="2000"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have a quad turn, a la seconde turns, as well as strong flexibility and knowledge of dance technique as well as an aerial.</a:t>
            </a:r>
            <a:endParaRPr lang="en-US" sz="2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24165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CB2299-0C81-D692-C353-27BE30B8EBB5}"/>
              </a:ext>
            </a:extLst>
          </p:cNvPr>
          <p:cNvSpPr>
            <a:spLocks noGrp="1"/>
          </p:cNvSpPr>
          <p:nvPr>
            <p:ph type="title"/>
          </p:nvPr>
        </p:nvSpPr>
        <p:spPr/>
        <p:txBody>
          <a:bodyPr>
            <a:normAutofit/>
          </a:bodyPr>
          <a:lstStyle/>
          <a:p>
            <a:pPr algn="ctr"/>
            <a:r>
              <a:rPr lang="en-US" sz="5400" b="1" i="0" dirty="0"/>
              <a:t>Teams at centennial hs</a:t>
            </a:r>
          </a:p>
        </p:txBody>
      </p:sp>
      <p:sp>
        <p:nvSpPr>
          <p:cNvPr id="10" name="Text Placeholder 9">
            <a:extLst>
              <a:ext uri="{FF2B5EF4-FFF2-40B4-BE49-F238E27FC236}">
                <a16:creationId xmlns:a16="http://schemas.microsoft.com/office/drawing/2014/main" id="{7C4C8ED8-5D8B-5888-EB41-829B803EC48A}"/>
              </a:ext>
            </a:extLst>
          </p:cNvPr>
          <p:cNvSpPr>
            <a:spLocks noGrp="1"/>
          </p:cNvSpPr>
          <p:nvPr>
            <p:ph type="body" idx="1"/>
          </p:nvPr>
        </p:nvSpPr>
        <p:spPr/>
        <p:txBody>
          <a:bodyPr>
            <a:normAutofit lnSpcReduction="10000"/>
          </a:bodyPr>
          <a:lstStyle/>
          <a:p>
            <a:pPr algn="ctr"/>
            <a:r>
              <a:rPr lang="en-US" sz="2600" dirty="0"/>
              <a:t>Junior varsity </a:t>
            </a:r>
            <a:br>
              <a:rPr lang="en-US" sz="2600" dirty="0"/>
            </a:br>
            <a:r>
              <a:rPr lang="en-US" sz="2600" dirty="0"/>
              <a:t>Game Team</a:t>
            </a:r>
          </a:p>
        </p:txBody>
      </p:sp>
      <p:sp>
        <p:nvSpPr>
          <p:cNvPr id="11" name="Content Placeholder 10">
            <a:extLst>
              <a:ext uri="{FF2B5EF4-FFF2-40B4-BE49-F238E27FC236}">
                <a16:creationId xmlns:a16="http://schemas.microsoft.com/office/drawing/2014/main" id="{6A09AF54-FB86-634A-7BF3-B5FDEF80AA06}"/>
              </a:ext>
            </a:extLst>
          </p:cNvPr>
          <p:cNvSpPr>
            <a:spLocks noGrp="1"/>
          </p:cNvSpPr>
          <p:nvPr>
            <p:ph sz="half" idx="2"/>
          </p:nvPr>
        </p:nvSpPr>
        <p:spPr/>
        <p:txBody>
          <a:bodyPr>
            <a:normAutofit fontScale="70000" lnSpcReduction="20000"/>
          </a:bodyPr>
          <a:lstStyle/>
          <a:p>
            <a:r>
              <a:rPr lang="en-US" sz="3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candidates selected on this team will be freshmen, sophomores, and juniors during the next school year.  Per AIA rules, seniors cannot be on the JV teams, regardless of the sport.  The purpose of JV will be to promote school spirit, cheer at home games for football and basketball games and to focus on building the fundamentals skills of cheerleading.  JV will complete at 2 in state competitions In Feb 2024)</a:t>
            </a:r>
            <a:endParaRPr lang="en-US" sz="3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12" name="Text Placeholder 11">
            <a:extLst>
              <a:ext uri="{FF2B5EF4-FFF2-40B4-BE49-F238E27FC236}">
                <a16:creationId xmlns:a16="http://schemas.microsoft.com/office/drawing/2014/main" id="{7C027536-9732-FCFE-1BBC-5DE06CFAE8DA}"/>
              </a:ext>
            </a:extLst>
          </p:cNvPr>
          <p:cNvSpPr>
            <a:spLocks noGrp="1"/>
          </p:cNvSpPr>
          <p:nvPr>
            <p:ph type="body" sz="quarter" idx="3"/>
          </p:nvPr>
        </p:nvSpPr>
        <p:spPr/>
        <p:txBody>
          <a:bodyPr>
            <a:noAutofit/>
          </a:bodyPr>
          <a:lstStyle/>
          <a:p>
            <a:pPr algn="ctr"/>
            <a:r>
              <a:rPr lang="en-US" sz="2600" dirty="0"/>
              <a:t>Junior varsity </a:t>
            </a:r>
            <a:br>
              <a:rPr lang="en-US" sz="2600" dirty="0"/>
            </a:br>
            <a:r>
              <a:rPr lang="en-US" sz="2600" dirty="0"/>
              <a:t>Competition team </a:t>
            </a:r>
          </a:p>
        </p:txBody>
      </p:sp>
      <p:sp>
        <p:nvSpPr>
          <p:cNvPr id="13" name="Content Placeholder 12">
            <a:extLst>
              <a:ext uri="{FF2B5EF4-FFF2-40B4-BE49-F238E27FC236}">
                <a16:creationId xmlns:a16="http://schemas.microsoft.com/office/drawing/2014/main" id="{2BDF091C-2994-A3DF-6E14-356D471BEBD6}"/>
              </a:ext>
            </a:extLst>
          </p:cNvPr>
          <p:cNvSpPr>
            <a:spLocks noGrp="1"/>
          </p:cNvSpPr>
          <p:nvPr>
            <p:ph sz="quarter" idx="4"/>
          </p:nvPr>
        </p:nvSpPr>
        <p:spPr/>
        <p:txBody>
          <a:bodyPr>
            <a:normAutofit fontScale="70000" lnSpcReduction="20000"/>
          </a:bodyPr>
          <a:lstStyle/>
          <a:p>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Will attend local and national competitions selected by the coaches.  Whether competition teams attend nationals are determined on a yearly basis.  It is never a guarantee.  The team needs to earn the privilege to compete, both with the various cheer organizations and with the coaches and school administration.  </a:t>
            </a:r>
            <a:endParaRPr lang="en-US" sz="2400"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87426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C81D7E-75EF-792C-C329-29B149FAF018}"/>
              </a:ext>
            </a:extLst>
          </p:cNvPr>
          <p:cNvSpPr>
            <a:spLocks noGrp="1"/>
          </p:cNvSpPr>
          <p:nvPr>
            <p:ph type="title"/>
          </p:nvPr>
        </p:nvSpPr>
        <p:spPr/>
        <p:txBody>
          <a:bodyPr>
            <a:normAutofit/>
          </a:bodyPr>
          <a:lstStyle/>
          <a:p>
            <a:pPr algn="ctr"/>
            <a:r>
              <a:rPr lang="en-US" sz="4800" b="1" i="0" dirty="0"/>
              <a:t>Important dates to keep! </a:t>
            </a:r>
          </a:p>
        </p:txBody>
      </p:sp>
      <p:sp>
        <p:nvSpPr>
          <p:cNvPr id="9" name="Text Placeholder 8">
            <a:extLst>
              <a:ext uri="{FF2B5EF4-FFF2-40B4-BE49-F238E27FC236}">
                <a16:creationId xmlns:a16="http://schemas.microsoft.com/office/drawing/2014/main" id="{D184A630-E2F8-2B03-A0E2-26129244B92C}"/>
              </a:ext>
            </a:extLst>
          </p:cNvPr>
          <p:cNvSpPr>
            <a:spLocks noGrp="1"/>
          </p:cNvSpPr>
          <p:nvPr>
            <p:ph type="body" idx="1"/>
          </p:nvPr>
        </p:nvSpPr>
        <p:spPr>
          <a:xfrm>
            <a:off x="839788" y="1338470"/>
            <a:ext cx="10512424" cy="1563755"/>
          </a:xfrm>
        </p:spPr>
        <p:txBody>
          <a:bodyPr>
            <a:normAutofit/>
          </a:bodyPr>
          <a:lstStyle/>
          <a:p>
            <a:pPr algn="ctr">
              <a:lnSpc>
                <a:spcPct val="150000"/>
              </a:lnSpc>
            </a:pPr>
            <a:r>
              <a:rPr lang="en-US"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order to compete at USA / UCA / NHSCC / NDTC  Nationals we must have each athlete get credentials. We only have summer camps to get this covered, meaning if you plan to try to be part of a comp team including Game Day Team, you </a:t>
            </a:r>
            <a:r>
              <a:rPr lang="en-US" sz="1100"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MUST</a:t>
            </a:r>
            <a:r>
              <a:rPr lang="en-US"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attend Cheer/ pom camps and Choreography dates. Please keep these dates open and work around the following for summer/vacations.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Content Placeholder 9">
            <a:extLst>
              <a:ext uri="{FF2B5EF4-FFF2-40B4-BE49-F238E27FC236}">
                <a16:creationId xmlns:a16="http://schemas.microsoft.com/office/drawing/2014/main" id="{26ED23C2-72C3-CB32-452C-C1A28597C0C7}"/>
              </a:ext>
            </a:extLst>
          </p:cNvPr>
          <p:cNvSpPr>
            <a:spLocks noGrp="1"/>
          </p:cNvSpPr>
          <p:nvPr>
            <p:ph sz="half" idx="2"/>
          </p:nvPr>
        </p:nvSpPr>
        <p:spPr>
          <a:xfrm>
            <a:off x="839788" y="3061252"/>
            <a:ext cx="10512424" cy="3181573"/>
          </a:xfrm>
        </p:spPr>
        <p:txBody>
          <a:bodyPr>
            <a:normAutofit fontScale="92500"/>
          </a:bodyPr>
          <a:lstStyle/>
          <a:p>
            <a:pPr marL="0" marR="0" algn="ctr">
              <a:lnSpc>
                <a:spcPct val="170000"/>
              </a:lnSpc>
              <a:spcBef>
                <a:spcPts val="0"/>
              </a:spcBef>
              <a:spcAft>
                <a:spcPts val="0"/>
              </a:spcAf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Pom Camp – July 14</a:t>
            </a:r>
            <a:r>
              <a:rPr lang="en-US"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17</a:t>
            </a:r>
            <a:r>
              <a:rPr lang="en-US"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the Az Grand Resort (Phoenix, Az)</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70000"/>
              </a:lnSpc>
              <a:spcBef>
                <a:spcPts val="0"/>
              </a:spcBef>
              <a:spcAft>
                <a:spcPts val="0"/>
              </a:spcAf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Cheer Camp – July 21</a:t>
            </a:r>
            <a:r>
              <a:rPr lang="en-US"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24</a:t>
            </a:r>
            <a:r>
              <a:rPr lang="en-US"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the Az Grand Resort (Phoenix, Az)</a:t>
            </a:r>
          </a:p>
          <a:p>
            <a:pPr marL="0" marR="0" indent="0" algn="ctr">
              <a:lnSpc>
                <a:spcPct val="170000"/>
              </a:lnSpc>
              <a:spcBef>
                <a:spcPts val="0"/>
              </a:spcBef>
              <a:spcAft>
                <a:spcPts val="0"/>
              </a:spcAft>
              <a:buNone/>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R="0" algn="ctr">
              <a:lnSpc>
                <a:spcPct val="170000"/>
              </a:lnSpc>
              <a:spcBef>
                <a:spcPts val="0"/>
              </a:spcBef>
              <a:spcAft>
                <a:spcPts val="0"/>
              </a:spcAft>
            </a:pPr>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rPr>
              <a:t>* * Dates are Tentative till we get Final Confirmation on Numbers / Choreographers * * *</a:t>
            </a:r>
            <a:r>
              <a:rPr lang="en-US" kern="0" dirty="0">
                <a:solidFill>
                  <a:srgbClr val="000000"/>
                </a:solidFill>
                <a:effectLst/>
                <a:latin typeface="Times New Roman" panose="02020603050405020304" pitchFamily="18" charset="0"/>
                <a:ea typeface="Times New Roman" panose="02020603050405020304" pitchFamily="18" charset="0"/>
              </a:rPr>
              <a:t> </a:t>
            </a:r>
          </a:p>
          <a:p>
            <a:pPr marL="0" marR="0" algn="ctr">
              <a:lnSpc>
                <a:spcPct val="170000"/>
              </a:lnSpc>
              <a:spcBef>
                <a:spcPts val="0"/>
              </a:spcBef>
              <a:spcAft>
                <a:spcPts val="0"/>
              </a:spcAf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August 16</a:t>
            </a:r>
            <a:r>
              <a:rPr lang="en-US"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17</a:t>
            </a:r>
            <a:r>
              <a:rPr lang="en-US"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(Game Day Team Choreography, Show Cheer, Pom, Jazz)</a:t>
            </a:r>
            <a:endParaRPr lang="en-US"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258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background with black text&#10;&#10;Description automatically generated">
            <a:extLst>
              <a:ext uri="{FF2B5EF4-FFF2-40B4-BE49-F238E27FC236}">
                <a16:creationId xmlns:a16="http://schemas.microsoft.com/office/drawing/2014/main" id="{1E12F6CE-AF64-1E05-9053-7C184E7E283D}"/>
              </a:ext>
            </a:extLst>
          </p:cNvPr>
          <p:cNvPicPr>
            <a:picLocks noChangeAspect="1"/>
          </p:cNvPicPr>
          <p:nvPr/>
        </p:nvPicPr>
        <p:blipFill rotWithShape="1">
          <a:blip r:embed="rId2">
            <a:extLst>
              <a:ext uri="{28A0092B-C50C-407E-A947-70E740481C1C}">
                <a14:useLocalDpi xmlns:a14="http://schemas.microsoft.com/office/drawing/2010/main" val="0"/>
              </a:ext>
            </a:extLst>
          </a:blip>
          <a:srcRect b="26861"/>
          <a:stretch/>
        </p:blipFill>
        <p:spPr>
          <a:xfrm>
            <a:off x="2358887" y="649357"/>
            <a:ext cx="7084564" cy="5181600"/>
          </a:xfrm>
          <a:prstGeom prst="rect">
            <a:avLst/>
          </a:prstGeom>
        </p:spPr>
      </p:pic>
    </p:spTree>
    <p:extLst>
      <p:ext uri="{BB962C8B-B14F-4D97-AF65-F5344CB8AC3E}">
        <p14:creationId xmlns:p14="http://schemas.microsoft.com/office/powerpoint/2010/main" val="2708572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173C1C-CE6E-9FB2-FD8C-E7D1A5D918C3}"/>
              </a:ext>
            </a:extLst>
          </p:cNvPr>
          <p:cNvSpPr>
            <a:spLocks noGrp="1"/>
          </p:cNvSpPr>
          <p:nvPr>
            <p:ph type="title"/>
          </p:nvPr>
        </p:nvSpPr>
        <p:spPr/>
        <p:txBody>
          <a:bodyPr>
            <a:normAutofit/>
          </a:bodyPr>
          <a:lstStyle/>
          <a:p>
            <a:pPr algn="ctr"/>
            <a:r>
              <a:rPr lang="en-US" sz="6000" b="1" i="0" dirty="0"/>
              <a:t>Non-negotiable! </a:t>
            </a:r>
          </a:p>
        </p:txBody>
      </p:sp>
      <p:sp>
        <p:nvSpPr>
          <p:cNvPr id="8" name="Content Placeholder 7">
            <a:extLst>
              <a:ext uri="{FF2B5EF4-FFF2-40B4-BE49-F238E27FC236}">
                <a16:creationId xmlns:a16="http://schemas.microsoft.com/office/drawing/2014/main" id="{B6867EF1-1DE5-536E-B7BD-2D2025140497}"/>
              </a:ext>
            </a:extLst>
          </p:cNvPr>
          <p:cNvSpPr>
            <a:spLocks noGrp="1"/>
          </p:cNvSpPr>
          <p:nvPr>
            <p:ph idx="1"/>
          </p:nvPr>
        </p:nvSpPr>
        <p:spPr>
          <a:xfrm>
            <a:off x="1143000" y="2009554"/>
            <a:ext cx="9906000" cy="3066029"/>
          </a:xfrm>
        </p:spPr>
        <p:txBody>
          <a:bodyPr/>
          <a:lstStyle/>
          <a:p>
            <a:pPr marL="0" indent="0" algn="ctr">
              <a:buNone/>
            </a:pPr>
            <a:r>
              <a:rPr lang="en-US"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Last season we had a large number of athletes that were doing a skill, and the nationals felt they could not do it so chose not to.  This will not be accepted this season.  If you are given a skill and cannot do it, then we will need to remove you from that team and place you where we see fit for the season.  </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pic>
        <p:nvPicPr>
          <p:cNvPr id="9" name="Picture 8" descr="A red and blue wolf head&#10;&#10;Description automatically generated">
            <a:extLst>
              <a:ext uri="{FF2B5EF4-FFF2-40B4-BE49-F238E27FC236}">
                <a16:creationId xmlns:a16="http://schemas.microsoft.com/office/drawing/2014/main" id="{3514B55F-450A-E290-F9AA-09A4DB67E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403" y="4493452"/>
            <a:ext cx="2143125" cy="2143125"/>
          </a:xfrm>
          <a:prstGeom prst="rect">
            <a:avLst/>
          </a:prstGeom>
        </p:spPr>
      </p:pic>
    </p:spTree>
    <p:extLst>
      <p:ext uri="{BB962C8B-B14F-4D97-AF65-F5344CB8AC3E}">
        <p14:creationId xmlns:p14="http://schemas.microsoft.com/office/powerpoint/2010/main" val="1999334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A64A-471E-22D3-5A9D-5B5BBC4A427E}"/>
              </a:ext>
            </a:extLst>
          </p:cNvPr>
          <p:cNvSpPr>
            <a:spLocks noGrp="1"/>
          </p:cNvSpPr>
          <p:nvPr>
            <p:ph type="title"/>
          </p:nvPr>
        </p:nvSpPr>
        <p:spPr>
          <a:xfrm>
            <a:off x="839788" y="0"/>
            <a:ext cx="10515600" cy="1325563"/>
          </a:xfrm>
        </p:spPr>
        <p:txBody>
          <a:bodyPr>
            <a:normAutofit/>
          </a:bodyPr>
          <a:lstStyle/>
          <a:p>
            <a:pPr algn="ctr"/>
            <a:r>
              <a:rPr lang="en-US" b="1" i="0" dirty="0"/>
              <a:t>Anticipated practice schedules</a:t>
            </a:r>
          </a:p>
        </p:txBody>
      </p:sp>
      <p:sp>
        <p:nvSpPr>
          <p:cNvPr id="6" name="Text Placeholder 5">
            <a:extLst>
              <a:ext uri="{FF2B5EF4-FFF2-40B4-BE49-F238E27FC236}">
                <a16:creationId xmlns:a16="http://schemas.microsoft.com/office/drawing/2014/main" id="{1E78CFC1-33A1-4E1B-BF65-8609B654E6E5}"/>
              </a:ext>
            </a:extLst>
          </p:cNvPr>
          <p:cNvSpPr>
            <a:spLocks noGrp="1"/>
          </p:cNvSpPr>
          <p:nvPr>
            <p:ph type="body" idx="1"/>
          </p:nvPr>
        </p:nvSpPr>
        <p:spPr>
          <a:xfrm>
            <a:off x="836612" y="1322369"/>
            <a:ext cx="5157787" cy="823912"/>
          </a:xfrm>
        </p:spPr>
        <p:txBody>
          <a:bodyPr>
            <a:noAutofit/>
          </a:bodyPr>
          <a:lstStyle/>
          <a:p>
            <a:pPr algn="ctr"/>
            <a:r>
              <a:rPr lang="en-US" sz="2800" dirty="0"/>
              <a:t>Summer days </a:t>
            </a:r>
            <a:br>
              <a:rPr lang="en-US" sz="2800" dirty="0"/>
            </a:br>
            <a:r>
              <a:rPr lang="en-US" sz="2800" dirty="0"/>
              <a:t>and hours </a:t>
            </a:r>
          </a:p>
        </p:txBody>
      </p:sp>
      <p:sp>
        <p:nvSpPr>
          <p:cNvPr id="7" name="Content Placeholder 6">
            <a:extLst>
              <a:ext uri="{FF2B5EF4-FFF2-40B4-BE49-F238E27FC236}">
                <a16:creationId xmlns:a16="http://schemas.microsoft.com/office/drawing/2014/main" id="{29EA86D2-27F3-A84E-B89C-6604F87FCAC2}"/>
              </a:ext>
            </a:extLst>
          </p:cNvPr>
          <p:cNvSpPr>
            <a:spLocks noGrp="1"/>
          </p:cNvSpPr>
          <p:nvPr>
            <p:ph sz="half" idx="2"/>
          </p:nvPr>
        </p:nvSpPr>
        <p:spPr>
          <a:xfrm>
            <a:off x="836611" y="2364942"/>
            <a:ext cx="5157787" cy="4493058"/>
          </a:xfrm>
        </p:spPr>
        <p:txBody>
          <a:bodyPr>
            <a:normAutofit fontScale="92500" lnSpcReduction="20000"/>
          </a:bodyPr>
          <a:lstStyle/>
          <a:p>
            <a:r>
              <a:rPr lang="en-US" b="1" dirty="0"/>
              <a:t>Tuesday </a:t>
            </a:r>
          </a:p>
          <a:p>
            <a:pPr lvl="1"/>
            <a:r>
              <a:rPr lang="en-US" dirty="0"/>
              <a:t>Cheer 8am – 11am </a:t>
            </a:r>
          </a:p>
          <a:p>
            <a:pPr lvl="1"/>
            <a:r>
              <a:rPr lang="en-US" dirty="0"/>
              <a:t>Pom 8am – 11am </a:t>
            </a:r>
          </a:p>
          <a:p>
            <a:r>
              <a:rPr lang="en-US" b="1" dirty="0"/>
              <a:t>Wednesday</a:t>
            </a:r>
          </a:p>
          <a:p>
            <a:pPr lvl="1"/>
            <a:r>
              <a:rPr lang="en-US" dirty="0"/>
              <a:t>Cheer 8am – 11am </a:t>
            </a:r>
          </a:p>
          <a:p>
            <a:pPr lvl="1"/>
            <a:r>
              <a:rPr lang="en-US" dirty="0"/>
              <a:t>Pom 8am – 11am </a:t>
            </a:r>
          </a:p>
          <a:p>
            <a:r>
              <a:rPr lang="en-US" b="1" dirty="0"/>
              <a:t>Thursday </a:t>
            </a:r>
          </a:p>
          <a:p>
            <a:pPr lvl="1"/>
            <a:r>
              <a:rPr lang="en-US" dirty="0"/>
              <a:t>Cheer 8am – 11am </a:t>
            </a:r>
          </a:p>
          <a:p>
            <a:pPr lvl="1"/>
            <a:r>
              <a:rPr lang="en-US" dirty="0"/>
              <a:t>Pom 8am – 11am </a:t>
            </a:r>
          </a:p>
          <a:p>
            <a:pPr marL="0" indent="0">
              <a:buNone/>
            </a:pPr>
            <a:endParaRPr lang="en-US" dirty="0"/>
          </a:p>
          <a:p>
            <a:pPr marL="0" indent="0">
              <a:buNone/>
            </a:pPr>
            <a:endParaRPr lang="en-US" dirty="0"/>
          </a:p>
        </p:txBody>
      </p:sp>
      <p:sp>
        <p:nvSpPr>
          <p:cNvPr id="8" name="Text Placeholder 7">
            <a:extLst>
              <a:ext uri="{FF2B5EF4-FFF2-40B4-BE49-F238E27FC236}">
                <a16:creationId xmlns:a16="http://schemas.microsoft.com/office/drawing/2014/main" id="{F43B277A-C0E9-FA02-E4B0-E08FA9F18079}"/>
              </a:ext>
            </a:extLst>
          </p:cNvPr>
          <p:cNvSpPr>
            <a:spLocks noGrp="1"/>
          </p:cNvSpPr>
          <p:nvPr>
            <p:ph type="body" sz="quarter" idx="3"/>
          </p:nvPr>
        </p:nvSpPr>
        <p:spPr>
          <a:xfrm>
            <a:off x="6096000" y="1322369"/>
            <a:ext cx="5183188" cy="823912"/>
          </a:xfrm>
        </p:spPr>
        <p:txBody>
          <a:bodyPr>
            <a:noAutofit/>
          </a:bodyPr>
          <a:lstStyle/>
          <a:p>
            <a:pPr algn="ctr"/>
            <a:r>
              <a:rPr lang="en-US" sz="2800" dirty="0"/>
              <a:t>Regular season </a:t>
            </a:r>
            <a:br>
              <a:rPr lang="en-US" sz="2800" dirty="0"/>
            </a:br>
            <a:r>
              <a:rPr lang="en-US" sz="2800" dirty="0"/>
              <a:t>(during school)</a:t>
            </a:r>
          </a:p>
        </p:txBody>
      </p:sp>
      <p:sp>
        <p:nvSpPr>
          <p:cNvPr id="9" name="Content Placeholder 8">
            <a:extLst>
              <a:ext uri="{FF2B5EF4-FFF2-40B4-BE49-F238E27FC236}">
                <a16:creationId xmlns:a16="http://schemas.microsoft.com/office/drawing/2014/main" id="{BAD26776-5BF2-6E5A-B23F-79A8B34D5F41}"/>
              </a:ext>
            </a:extLst>
          </p:cNvPr>
          <p:cNvSpPr>
            <a:spLocks noGrp="1"/>
          </p:cNvSpPr>
          <p:nvPr>
            <p:ph sz="quarter" idx="4"/>
          </p:nvPr>
        </p:nvSpPr>
        <p:spPr>
          <a:xfrm>
            <a:off x="6172200" y="2377623"/>
            <a:ext cx="5183188" cy="4493058"/>
          </a:xfrm>
        </p:spPr>
        <p:txBody>
          <a:bodyPr>
            <a:normAutofit fontScale="92500" lnSpcReduction="20000"/>
          </a:bodyPr>
          <a:lstStyle/>
          <a:p>
            <a:r>
              <a:rPr lang="en-US" b="1" dirty="0"/>
              <a:t>Monday</a:t>
            </a:r>
            <a:r>
              <a:rPr lang="en-US" dirty="0"/>
              <a:t> </a:t>
            </a:r>
          </a:p>
          <a:p>
            <a:pPr lvl="1"/>
            <a:r>
              <a:rPr lang="en-US" dirty="0"/>
              <a:t>Cheer 2:45pm – 5:30pm </a:t>
            </a:r>
          </a:p>
          <a:p>
            <a:pPr lvl="1"/>
            <a:r>
              <a:rPr lang="en-US" dirty="0"/>
              <a:t>Pom 2:45pm – 5:30pm </a:t>
            </a:r>
          </a:p>
          <a:p>
            <a:r>
              <a:rPr lang="en-US" b="1" dirty="0"/>
              <a:t>Tuesday</a:t>
            </a:r>
            <a:r>
              <a:rPr lang="en-US" dirty="0"/>
              <a:t> </a:t>
            </a:r>
          </a:p>
          <a:p>
            <a:pPr lvl="1"/>
            <a:r>
              <a:rPr lang="en-US" dirty="0"/>
              <a:t>Cheer 2:45pm – 5:30pm </a:t>
            </a:r>
          </a:p>
          <a:p>
            <a:pPr lvl="1"/>
            <a:r>
              <a:rPr lang="en-US" dirty="0"/>
              <a:t>AZ Element 6pm – 7pm </a:t>
            </a:r>
          </a:p>
          <a:p>
            <a:pPr lvl="1"/>
            <a:r>
              <a:rPr lang="en-US" dirty="0"/>
              <a:t>Pom 2:45pm – 5:30pm </a:t>
            </a:r>
          </a:p>
          <a:p>
            <a:r>
              <a:rPr lang="en-US" b="1" dirty="0"/>
              <a:t>Wednesday </a:t>
            </a:r>
          </a:p>
          <a:p>
            <a:pPr lvl="1"/>
            <a:r>
              <a:rPr lang="en-US" dirty="0"/>
              <a:t>Cheer 2:45pm – 5:30pm </a:t>
            </a:r>
          </a:p>
          <a:p>
            <a:pPr lvl="1"/>
            <a:r>
              <a:rPr lang="en-US" dirty="0"/>
              <a:t>Pom 2:45pm – 5:30pm </a:t>
            </a:r>
          </a:p>
          <a:p>
            <a:r>
              <a:rPr lang="en-US" b="1" dirty="0"/>
              <a:t>Thursday</a:t>
            </a:r>
            <a:r>
              <a:rPr lang="en-US" dirty="0"/>
              <a:t> </a:t>
            </a:r>
          </a:p>
          <a:p>
            <a:pPr lvl="1"/>
            <a:r>
              <a:rPr lang="en-US" dirty="0"/>
              <a:t>Cheer 2:45pm – 5:30pm </a:t>
            </a:r>
          </a:p>
          <a:p>
            <a:pPr lvl="1"/>
            <a:r>
              <a:rPr lang="en-US" dirty="0"/>
              <a:t>Pom 2:45pm – 5:30pm </a:t>
            </a:r>
          </a:p>
          <a:p>
            <a:pPr marL="0" indent="0">
              <a:buNone/>
            </a:pPr>
            <a:endParaRPr lang="en-US" dirty="0"/>
          </a:p>
        </p:txBody>
      </p:sp>
    </p:spTree>
    <p:extLst>
      <p:ext uri="{BB962C8B-B14F-4D97-AF65-F5344CB8AC3E}">
        <p14:creationId xmlns:p14="http://schemas.microsoft.com/office/powerpoint/2010/main" val="1408394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A035F-5294-2F24-7548-48E244A2BABE}"/>
              </a:ext>
            </a:extLst>
          </p:cNvPr>
          <p:cNvSpPr>
            <a:spLocks noGrp="1"/>
          </p:cNvSpPr>
          <p:nvPr>
            <p:ph type="title"/>
          </p:nvPr>
        </p:nvSpPr>
        <p:spPr/>
        <p:txBody>
          <a:bodyPr/>
          <a:lstStyle/>
          <a:p>
            <a:r>
              <a:rPr lang="en-US" dirty="0"/>
              <a:t>Booster Info</a:t>
            </a:r>
          </a:p>
        </p:txBody>
      </p:sp>
      <p:sp>
        <p:nvSpPr>
          <p:cNvPr id="3" name="Content Placeholder 2">
            <a:extLst>
              <a:ext uri="{FF2B5EF4-FFF2-40B4-BE49-F238E27FC236}">
                <a16:creationId xmlns:a16="http://schemas.microsoft.com/office/drawing/2014/main" id="{3D486A82-1805-DBF9-15EE-1F3F118B7407}"/>
              </a:ext>
            </a:extLst>
          </p:cNvPr>
          <p:cNvSpPr>
            <a:spLocks noGrp="1"/>
          </p:cNvSpPr>
          <p:nvPr>
            <p:ph idx="1"/>
          </p:nvPr>
        </p:nvSpPr>
        <p:spPr/>
        <p:txBody>
          <a:bodyPr/>
          <a:lstStyle/>
          <a:p>
            <a:r>
              <a:rPr lang="en-US" dirty="0"/>
              <a:t>Elected positions (Please use the link at the bottom of this page if you are interested)</a:t>
            </a:r>
          </a:p>
          <a:p>
            <a:pPr lvl="1"/>
            <a:r>
              <a:rPr lang="en-US" dirty="0"/>
              <a:t>President </a:t>
            </a:r>
          </a:p>
          <a:p>
            <a:pPr lvl="1"/>
            <a:r>
              <a:rPr lang="en-US" dirty="0"/>
              <a:t>Vice President </a:t>
            </a:r>
          </a:p>
          <a:p>
            <a:pPr lvl="1"/>
            <a:r>
              <a:rPr lang="en-US" dirty="0"/>
              <a:t>Treasure </a:t>
            </a:r>
          </a:p>
          <a:p>
            <a:pPr lvl="1"/>
            <a:r>
              <a:rPr lang="en-US" dirty="0"/>
              <a:t>Co-Treasure </a:t>
            </a:r>
          </a:p>
          <a:p>
            <a:pPr lvl="1"/>
            <a:r>
              <a:rPr lang="en-US" dirty="0"/>
              <a:t>Secretary </a:t>
            </a:r>
          </a:p>
          <a:p>
            <a:pPr lvl="1"/>
            <a:r>
              <a:rPr lang="en-US" dirty="0"/>
              <a:t>At-Large positions open all season </a:t>
            </a:r>
          </a:p>
          <a:p>
            <a:pPr lvl="1"/>
            <a:endParaRPr lang="en-US" dirty="0"/>
          </a:p>
          <a:p>
            <a:pPr marL="457200" lvl="1" indent="0">
              <a:buNone/>
            </a:pPr>
            <a:r>
              <a:rPr lang="en-US" dirty="0">
                <a:hlinkClick r:id="rId2"/>
              </a:rPr>
              <a:t>https://forms.gle/3h5iX9HWaqakyRCK9</a:t>
            </a:r>
            <a:endParaRPr lang="en-US" dirty="0"/>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2509036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41AC9-9221-02BC-3F72-C07D3D617982}"/>
              </a:ext>
            </a:extLst>
          </p:cNvPr>
          <p:cNvSpPr>
            <a:spLocks noGrp="1"/>
          </p:cNvSpPr>
          <p:nvPr>
            <p:ph type="title"/>
          </p:nvPr>
        </p:nvSpPr>
        <p:spPr/>
        <p:txBody>
          <a:bodyPr/>
          <a:lstStyle/>
          <a:p>
            <a:r>
              <a:rPr lang="en-US" dirty="0"/>
              <a:t>First official Meeting of the 24-25 season</a:t>
            </a:r>
          </a:p>
        </p:txBody>
      </p:sp>
      <p:sp>
        <p:nvSpPr>
          <p:cNvPr id="3" name="Content Placeholder 2">
            <a:extLst>
              <a:ext uri="{FF2B5EF4-FFF2-40B4-BE49-F238E27FC236}">
                <a16:creationId xmlns:a16="http://schemas.microsoft.com/office/drawing/2014/main" id="{FF4E910D-3CE0-3F17-4283-213AB8B77A84}"/>
              </a:ext>
            </a:extLst>
          </p:cNvPr>
          <p:cNvSpPr>
            <a:spLocks noGrp="1"/>
          </p:cNvSpPr>
          <p:nvPr>
            <p:ph idx="1"/>
          </p:nvPr>
        </p:nvSpPr>
        <p:spPr/>
        <p:txBody>
          <a:bodyPr/>
          <a:lstStyle/>
          <a:p>
            <a:r>
              <a:rPr lang="en-US" dirty="0"/>
              <a:t>Wednesday May 8</a:t>
            </a:r>
            <a:r>
              <a:rPr lang="en-US" baseline="30000" dirty="0"/>
              <a:t>th</a:t>
            </a:r>
            <a:r>
              <a:rPr lang="en-US" dirty="0"/>
              <a:t> 6pm</a:t>
            </a:r>
          </a:p>
          <a:p>
            <a:r>
              <a:rPr lang="en-US" dirty="0"/>
              <a:t>Also, when first payment due of $350</a:t>
            </a:r>
          </a:p>
          <a:p>
            <a:r>
              <a:rPr lang="en-US" dirty="0"/>
              <a:t>June 5</a:t>
            </a:r>
            <a:r>
              <a:rPr lang="en-US" baseline="30000" dirty="0"/>
              <a:t>th</a:t>
            </a:r>
            <a:r>
              <a:rPr lang="en-US" dirty="0"/>
              <a:t> Payment #2 Due (50% of balance)</a:t>
            </a:r>
          </a:p>
          <a:p>
            <a:r>
              <a:rPr lang="en-US" dirty="0"/>
              <a:t>June 26</a:t>
            </a:r>
            <a:r>
              <a:rPr lang="en-US" baseline="30000" dirty="0"/>
              <a:t>th</a:t>
            </a:r>
            <a:r>
              <a:rPr lang="en-US" dirty="0"/>
              <a:t> Payment #3 Due (Remaining Balance)</a:t>
            </a:r>
          </a:p>
          <a:p>
            <a:endParaRPr lang="en-US" dirty="0"/>
          </a:p>
        </p:txBody>
      </p:sp>
    </p:spTree>
    <p:extLst>
      <p:ext uri="{BB962C8B-B14F-4D97-AF65-F5344CB8AC3E}">
        <p14:creationId xmlns:p14="http://schemas.microsoft.com/office/powerpoint/2010/main" val="2842876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2BE2EA-1C0D-45F7-2D32-6BF73789864A}"/>
              </a:ext>
            </a:extLst>
          </p:cNvPr>
          <p:cNvSpPr>
            <a:spLocks noGrp="1"/>
          </p:cNvSpPr>
          <p:nvPr>
            <p:ph type="title"/>
          </p:nvPr>
        </p:nvSpPr>
        <p:spPr>
          <a:xfrm>
            <a:off x="1143000" y="112245"/>
            <a:ext cx="9906000" cy="1382156"/>
          </a:xfrm>
        </p:spPr>
        <p:txBody>
          <a:bodyPr>
            <a:normAutofit/>
          </a:bodyPr>
          <a:lstStyle/>
          <a:p>
            <a:pPr algn="ctr"/>
            <a:r>
              <a:rPr lang="en-US" sz="6000" b="1" i="0" dirty="0"/>
              <a:t>Contact information</a:t>
            </a:r>
          </a:p>
        </p:txBody>
      </p:sp>
      <p:graphicFrame>
        <p:nvGraphicFramePr>
          <p:cNvPr id="9" name="Content Placeholder 8">
            <a:extLst>
              <a:ext uri="{FF2B5EF4-FFF2-40B4-BE49-F238E27FC236}">
                <a16:creationId xmlns:a16="http://schemas.microsoft.com/office/drawing/2014/main" id="{FE915AED-1F90-4ADD-8056-7A5A6A75A04F}"/>
              </a:ext>
            </a:extLst>
          </p:cNvPr>
          <p:cNvGraphicFramePr>
            <a:graphicFrameLocks noGrp="1"/>
          </p:cNvGraphicFramePr>
          <p:nvPr>
            <p:ph idx="1"/>
            <p:extLst>
              <p:ext uri="{D42A27DB-BD31-4B8C-83A1-F6EECF244321}">
                <p14:modId xmlns:p14="http://schemas.microsoft.com/office/powerpoint/2010/main" val="3656346171"/>
              </p:ext>
            </p:extLst>
          </p:nvPr>
        </p:nvGraphicFramePr>
        <p:xfrm>
          <a:off x="1408042" y="1345156"/>
          <a:ext cx="8981664" cy="4098383"/>
        </p:xfrm>
        <a:graphic>
          <a:graphicData uri="http://schemas.openxmlformats.org/drawingml/2006/table">
            <a:tbl>
              <a:tblPr firstRow="1" firstCol="1" bandRow="1">
                <a:tableStyleId>{5C22544A-7EE6-4342-B048-85BDC9FD1C3A}</a:tableStyleId>
              </a:tblPr>
              <a:tblGrid>
                <a:gridCol w="4490832">
                  <a:extLst>
                    <a:ext uri="{9D8B030D-6E8A-4147-A177-3AD203B41FA5}">
                      <a16:colId xmlns:a16="http://schemas.microsoft.com/office/drawing/2014/main" val="1341701310"/>
                    </a:ext>
                  </a:extLst>
                </a:gridCol>
                <a:gridCol w="4490832">
                  <a:extLst>
                    <a:ext uri="{9D8B030D-6E8A-4147-A177-3AD203B41FA5}">
                      <a16:colId xmlns:a16="http://schemas.microsoft.com/office/drawing/2014/main" val="493699639"/>
                    </a:ext>
                  </a:extLst>
                </a:gridCol>
              </a:tblGrid>
              <a:tr h="537469">
                <a:tc>
                  <a:txBody>
                    <a:bodyPr/>
                    <a:lstStyle/>
                    <a:p>
                      <a:pPr marL="0" marR="0" algn="ctr">
                        <a:lnSpc>
                          <a:spcPct val="107000"/>
                        </a:lnSpc>
                        <a:spcBef>
                          <a:spcPts val="0"/>
                        </a:spcBef>
                        <a:spcAft>
                          <a:spcPts val="0"/>
                        </a:spcAft>
                      </a:pPr>
                      <a:r>
                        <a:rPr lang="en-US" sz="3600" b="1" kern="0" dirty="0">
                          <a:effectLst/>
                        </a:rPr>
                        <a:t>Coach</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b="1" kern="0">
                          <a:effectLst/>
                        </a:rPr>
                        <a:t>Email</a:t>
                      </a:r>
                      <a:endParaRPr lang="en-US" sz="2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576901"/>
                  </a:ext>
                </a:extLst>
              </a:tr>
              <a:tr h="884403">
                <a:tc>
                  <a:txBody>
                    <a:bodyPr/>
                    <a:lstStyle/>
                    <a:p>
                      <a:pPr marL="0" marR="0" algn="ctr">
                        <a:lnSpc>
                          <a:spcPct val="107000"/>
                        </a:lnSpc>
                        <a:spcBef>
                          <a:spcPts val="0"/>
                        </a:spcBef>
                        <a:spcAft>
                          <a:spcPts val="0"/>
                        </a:spcAft>
                      </a:pPr>
                      <a:r>
                        <a:rPr lang="en-US" sz="2800" b="1" kern="0" dirty="0">
                          <a:effectLst/>
                        </a:rPr>
                        <a:t>Coach Gonzales</a:t>
                      </a:r>
                      <a:endParaRPr lang="en-US" sz="2400" b="1" kern="100" dirty="0">
                        <a:effectLst/>
                      </a:endParaRPr>
                    </a:p>
                    <a:p>
                      <a:pPr marL="0" marR="0" algn="ctr">
                        <a:lnSpc>
                          <a:spcPct val="107000"/>
                        </a:lnSpc>
                        <a:spcBef>
                          <a:spcPts val="0"/>
                        </a:spcBef>
                        <a:spcAft>
                          <a:spcPts val="0"/>
                        </a:spcAft>
                      </a:pPr>
                      <a:r>
                        <a:rPr lang="en-US" sz="2800" b="1" kern="0" dirty="0">
                          <a:effectLst/>
                        </a:rPr>
                        <a:t> (Varsity Cheer )</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b="1" u="sng" kern="0" dirty="0">
                          <a:effectLst/>
                          <a:hlinkClick r:id="rId2"/>
                        </a:rPr>
                        <a:t>cargonzales@pusd11.net</a:t>
                      </a:r>
                      <a:endParaRPr lang="en-US" sz="2400" b="1" kern="100" dirty="0">
                        <a:effectLst/>
                      </a:endParaRPr>
                    </a:p>
                    <a:p>
                      <a:pPr marL="0" marR="0" algn="ctr">
                        <a:lnSpc>
                          <a:spcPct val="107000"/>
                        </a:lnSpc>
                        <a:spcBef>
                          <a:spcPts val="0"/>
                        </a:spcBef>
                        <a:spcAft>
                          <a:spcPts val="0"/>
                        </a:spcAft>
                      </a:pPr>
                      <a:r>
                        <a:rPr lang="en-US" sz="2800" b="1" kern="0" dirty="0">
                          <a:effectLst/>
                        </a:rPr>
                        <a:t> </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9539894"/>
                  </a:ext>
                </a:extLst>
              </a:tr>
              <a:tr h="884403">
                <a:tc>
                  <a:txBody>
                    <a:bodyPr/>
                    <a:lstStyle/>
                    <a:p>
                      <a:pPr marL="0" marR="0" algn="ctr">
                        <a:lnSpc>
                          <a:spcPct val="107000"/>
                        </a:lnSpc>
                        <a:spcBef>
                          <a:spcPts val="0"/>
                        </a:spcBef>
                        <a:spcAft>
                          <a:spcPts val="0"/>
                        </a:spcAft>
                      </a:pPr>
                      <a:r>
                        <a:rPr lang="en-US" sz="2800" b="1" kern="0" dirty="0">
                          <a:effectLst/>
                        </a:rPr>
                        <a:t>Coach Marinaro</a:t>
                      </a:r>
                      <a:br>
                        <a:rPr lang="en-US" sz="2800" b="1" kern="0" dirty="0">
                          <a:effectLst/>
                        </a:rPr>
                      </a:br>
                      <a:r>
                        <a:rPr lang="en-US" sz="2800" b="1" kern="0" dirty="0">
                          <a:effectLst/>
                        </a:rPr>
                        <a:t>(Varsity / JV Pom)</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b="1" u="sng" kern="0">
                          <a:effectLst/>
                          <a:hlinkClick r:id="rId3"/>
                        </a:rPr>
                        <a:t>jmarinaro@pusd11.net</a:t>
                      </a:r>
                      <a:endParaRPr lang="en-US" sz="2400" b="1" kern="100">
                        <a:effectLst/>
                      </a:endParaRPr>
                    </a:p>
                    <a:p>
                      <a:pPr marL="0" marR="0" algn="ctr">
                        <a:lnSpc>
                          <a:spcPct val="107000"/>
                        </a:lnSpc>
                        <a:spcBef>
                          <a:spcPts val="0"/>
                        </a:spcBef>
                        <a:spcAft>
                          <a:spcPts val="0"/>
                        </a:spcAft>
                      </a:pPr>
                      <a:r>
                        <a:rPr lang="en-US" sz="2800" b="1" kern="0">
                          <a:effectLst/>
                        </a:rPr>
                        <a:t> </a:t>
                      </a:r>
                      <a:endParaRPr lang="en-US" sz="2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921926"/>
                  </a:ext>
                </a:extLst>
              </a:tr>
              <a:tr h="884403">
                <a:tc>
                  <a:txBody>
                    <a:bodyPr/>
                    <a:lstStyle/>
                    <a:p>
                      <a:pPr marL="0" marR="0" algn="ctr">
                        <a:lnSpc>
                          <a:spcPct val="107000"/>
                        </a:lnSpc>
                        <a:spcBef>
                          <a:spcPts val="0"/>
                        </a:spcBef>
                        <a:spcAft>
                          <a:spcPts val="0"/>
                        </a:spcAft>
                      </a:pPr>
                      <a:r>
                        <a:rPr lang="en-US" sz="2800" b="1" kern="0" dirty="0">
                          <a:effectLst/>
                        </a:rPr>
                        <a:t>Coach Marshall </a:t>
                      </a:r>
                      <a:br>
                        <a:rPr lang="en-US" sz="2800" b="1" kern="0" dirty="0">
                          <a:effectLst/>
                        </a:rPr>
                      </a:br>
                      <a:r>
                        <a:rPr lang="en-US" sz="2800" b="1" kern="0" dirty="0">
                          <a:effectLst/>
                        </a:rPr>
                        <a:t>(JV Cheer) </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b="1" u="sng" kern="0">
                          <a:effectLst/>
                          <a:hlinkClick r:id="rId4"/>
                        </a:rPr>
                        <a:t>Brmarshall@pusd11.net</a:t>
                      </a:r>
                      <a:endParaRPr lang="en-US" sz="2400" b="1" kern="100">
                        <a:effectLst/>
                      </a:endParaRPr>
                    </a:p>
                    <a:p>
                      <a:pPr marL="0" marR="0" algn="ctr">
                        <a:lnSpc>
                          <a:spcPct val="107000"/>
                        </a:lnSpc>
                        <a:spcBef>
                          <a:spcPts val="0"/>
                        </a:spcBef>
                        <a:spcAft>
                          <a:spcPts val="0"/>
                        </a:spcAft>
                      </a:pPr>
                      <a:r>
                        <a:rPr lang="en-US" sz="2800" b="1" kern="0">
                          <a:effectLst/>
                        </a:rPr>
                        <a:t> </a:t>
                      </a:r>
                      <a:endParaRPr lang="en-US" sz="2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2252831"/>
                  </a:ext>
                </a:extLst>
              </a:tr>
              <a:tr h="850866">
                <a:tc>
                  <a:txBody>
                    <a:bodyPr/>
                    <a:lstStyle/>
                    <a:p>
                      <a:pPr marL="0" marR="0" algn="ctr">
                        <a:lnSpc>
                          <a:spcPct val="107000"/>
                        </a:lnSpc>
                        <a:spcBef>
                          <a:spcPts val="0"/>
                        </a:spcBef>
                        <a:spcAft>
                          <a:spcPts val="0"/>
                        </a:spcAft>
                      </a:pPr>
                      <a:r>
                        <a:rPr lang="en-US" sz="2800" b="1" kern="0" dirty="0">
                          <a:effectLst/>
                        </a:rPr>
                        <a:t>Coach Ebel </a:t>
                      </a:r>
                      <a:br>
                        <a:rPr lang="en-US" sz="2800" b="1" kern="0" dirty="0">
                          <a:effectLst/>
                        </a:rPr>
                      </a:br>
                      <a:r>
                        <a:rPr lang="en-US" sz="2400" b="1" kern="0" dirty="0">
                          <a:effectLst/>
                        </a:rPr>
                        <a:t>(Varsity / JV Pom)</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b="1" u="sng" kern="0" dirty="0">
                          <a:effectLst/>
                          <a:hlinkClick r:id="rId5"/>
                        </a:rPr>
                        <a:t>cammy.ebel@gmail.com</a:t>
                      </a:r>
                      <a:br>
                        <a:rPr lang="en-US" sz="2800" b="1" kern="0" dirty="0">
                          <a:effectLst/>
                        </a:rPr>
                      </a:b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1732794"/>
                  </a:ext>
                </a:extLst>
              </a:tr>
            </a:tbl>
          </a:graphicData>
        </a:graphic>
      </p:graphicFrame>
      <p:sp>
        <p:nvSpPr>
          <p:cNvPr id="11" name="TextBox 10">
            <a:extLst>
              <a:ext uri="{FF2B5EF4-FFF2-40B4-BE49-F238E27FC236}">
                <a16:creationId xmlns:a16="http://schemas.microsoft.com/office/drawing/2014/main" id="{924E9F70-A612-635B-E01A-2EEB1B4351B6}"/>
              </a:ext>
            </a:extLst>
          </p:cNvPr>
          <p:cNvSpPr txBox="1"/>
          <p:nvPr/>
        </p:nvSpPr>
        <p:spPr>
          <a:xfrm>
            <a:off x="1408042" y="5178495"/>
            <a:ext cx="8981664" cy="313291"/>
          </a:xfrm>
          <a:prstGeom prst="rect">
            <a:avLst/>
          </a:prstGeom>
          <a:noFill/>
        </p:spPr>
        <p:txBody>
          <a:bodyPr wrap="square">
            <a:spAutoFit/>
          </a:bodyPr>
          <a:lstStyle/>
          <a:p>
            <a:pPr marL="0" marR="0">
              <a:lnSpc>
                <a:spcPct val="107000"/>
              </a:lnSpc>
              <a:spcBef>
                <a:spcPts val="0"/>
              </a:spcBef>
              <a:spcAft>
                <a:spcPts val="800"/>
              </a:spcAft>
            </a:pPr>
            <a:r>
              <a:rPr lang="en-US" sz="14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4360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3B476-B907-49C6-793A-7E99F46055D2}"/>
              </a:ext>
            </a:extLst>
          </p:cNvPr>
          <p:cNvSpPr>
            <a:spLocks noGrp="1"/>
          </p:cNvSpPr>
          <p:nvPr>
            <p:ph type="title"/>
          </p:nvPr>
        </p:nvSpPr>
        <p:spPr/>
        <p:txBody>
          <a:bodyPr>
            <a:normAutofit/>
          </a:bodyPr>
          <a:lstStyle/>
          <a:p>
            <a:pPr algn="ctr"/>
            <a:r>
              <a:rPr lang="en-US" sz="6000" b="1" dirty="0"/>
              <a:t>LEADERS OF THE PACK</a:t>
            </a:r>
          </a:p>
        </p:txBody>
      </p:sp>
      <p:pic>
        <p:nvPicPr>
          <p:cNvPr id="11" name="Content Placeholder 10" descr="A group of people wearing red shirts">
            <a:extLst>
              <a:ext uri="{FF2B5EF4-FFF2-40B4-BE49-F238E27FC236}">
                <a16:creationId xmlns:a16="http://schemas.microsoft.com/office/drawing/2014/main" id="{3E4BFA1F-D646-9295-C8A8-57ABC5C220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7568" y="1665218"/>
            <a:ext cx="7216864" cy="4425967"/>
          </a:xfrm>
        </p:spPr>
      </p:pic>
    </p:spTree>
    <p:extLst>
      <p:ext uri="{BB962C8B-B14F-4D97-AF65-F5344CB8AC3E}">
        <p14:creationId xmlns:p14="http://schemas.microsoft.com/office/powerpoint/2010/main" val="197797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3C2B53-67A1-8791-B341-67116AA87159}"/>
              </a:ext>
            </a:extLst>
          </p:cNvPr>
          <p:cNvSpPr>
            <a:spLocks noGrp="1"/>
          </p:cNvSpPr>
          <p:nvPr>
            <p:ph type="title"/>
          </p:nvPr>
        </p:nvSpPr>
        <p:spPr/>
        <p:txBody>
          <a:bodyPr>
            <a:normAutofit/>
          </a:bodyPr>
          <a:lstStyle/>
          <a:p>
            <a:pPr algn="ctr"/>
            <a:r>
              <a:rPr lang="en-US" sz="6600" b="1" dirty="0"/>
              <a:t>LEADERS OF THE PACK</a:t>
            </a:r>
            <a:endParaRPr lang="en-US" sz="6600" dirty="0"/>
          </a:p>
        </p:txBody>
      </p:sp>
      <p:sp>
        <p:nvSpPr>
          <p:cNvPr id="9" name="Text Placeholder 8">
            <a:extLst>
              <a:ext uri="{FF2B5EF4-FFF2-40B4-BE49-F238E27FC236}">
                <a16:creationId xmlns:a16="http://schemas.microsoft.com/office/drawing/2014/main" id="{44C98705-3BBF-64CE-B2C1-3452B6821212}"/>
              </a:ext>
            </a:extLst>
          </p:cNvPr>
          <p:cNvSpPr>
            <a:spLocks noGrp="1"/>
          </p:cNvSpPr>
          <p:nvPr>
            <p:ph type="body" idx="1"/>
          </p:nvPr>
        </p:nvSpPr>
        <p:spPr/>
        <p:txBody>
          <a:bodyPr>
            <a:normAutofit/>
          </a:bodyPr>
          <a:lstStyle/>
          <a:p>
            <a:pPr algn="ctr"/>
            <a:r>
              <a:rPr lang="en-US" sz="4000" dirty="0"/>
              <a:t>Carlos Gonzales</a:t>
            </a:r>
          </a:p>
        </p:txBody>
      </p:sp>
      <p:sp>
        <p:nvSpPr>
          <p:cNvPr id="10" name="Content Placeholder 9">
            <a:extLst>
              <a:ext uri="{FF2B5EF4-FFF2-40B4-BE49-F238E27FC236}">
                <a16:creationId xmlns:a16="http://schemas.microsoft.com/office/drawing/2014/main" id="{482780C0-C0C6-2102-AD05-67BB3A5FAEDD}"/>
              </a:ext>
            </a:extLst>
          </p:cNvPr>
          <p:cNvSpPr>
            <a:spLocks noGrp="1"/>
          </p:cNvSpPr>
          <p:nvPr>
            <p:ph sz="half" idx="2"/>
          </p:nvPr>
        </p:nvSpPr>
        <p:spPr>
          <a:xfrm>
            <a:off x="836612" y="2838151"/>
            <a:ext cx="5157787" cy="3444998"/>
          </a:xfrm>
        </p:spPr>
        <p:txBody>
          <a:bodyPr>
            <a:normAutofit fontScale="92500" lnSpcReduction="20000"/>
          </a:bodyPr>
          <a:lstStyle/>
          <a:p>
            <a:pPr marL="0" indent="0" algn="ctr" fontAlgn="base">
              <a:buNone/>
            </a:pPr>
            <a:r>
              <a:rPr lang="en-US" b="0" i="0" dirty="0">
                <a:solidFill>
                  <a:srgbClr val="000000"/>
                </a:solidFill>
                <a:effectLst/>
                <a:latin typeface="Abadi" panose="020B0604020104020204" pitchFamily="34" charset="0"/>
              </a:rPr>
              <a:t>The 2024-2025 season will be Coach Gonzales’s 10th season with Centennial. This will mark Coach G 22nd Year Coaching!!! He is a current High School Math Teacher and graduated from Grand Canyon University with his Masters in Business Administration in Financing and has a Second Masters in Education Leadership. He is AACCA, NFHS, CPR, and First Aid certified and is currently a Varsity Spirit Camp Administrator in his 6th year.</a:t>
            </a:r>
          </a:p>
        </p:txBody>
      </p:sp>
      <p:sp>
        <p:nvSpPr>
          <p:cNvPr id="11" name="Text Placeholder 10">
            <a:extLst>
              <a:ext uri="{FF2B5EF4-FFF2-40B4-BE49-F238E27FC236}">
                <a16:creationId xmlns:a16="http://schemas.microsoft.com/office/drawing/2014/main" id="{54BB0966-9140-1E5F-3754-2CB2E25AC7C5}"/>
              </a:ext>
            </a:extLst>
          </p:cNvPr>
          <p:cNvSpPr>
            <a:spLocks noGrp="1"/>
          </p:cNvSpPr>
          <p:nvPr>
            <p:ph type="body" sz="quarter" idx="3"/>
          </p:nvPr>
        </p:nvSpPr>
        <p:spPr/>
        <p:txBody>
          <a:bodyPr>
            <a:normAutofit/>
          </a:bodyPr>
          <a:lstStyle/>
          <a:p>
            <a:pPr algn="ctr"/>
            <a:r>
              <a:rPr lang="en-US" sz="4000" dirty="0"/>
              <a:t>James marinaro</a:t>
            </a:r>
          </a:p>
        </p:txBody>
      </p:sp>
      <p:sp>
        <p:nvSpPr>
          <p:cNvPr id="12" name="Content Placeholder 11">
            <a:extLst>
              <a:ext uri="{FF2B5EF4-FFF2-40B4-BE49-F238E27FC236}">
                <a16:creationId xmlns:a16="http://schemas.microsoft.com/office/drawing/2014/main" id="{EB7AC076-CBDD-F9C8-8D98-055CABA99B2B}"/>
              </a:ext>
            </a:extLst>
          </p:cNvPr>
          <p:cNvSpPr>
            <a:spLocks noGrp="1"/>
          </p:cNvSpPr>
          <p:nvPr>
            <p:ph sz="quarter" idx="4"/>
          </p:nvPr>
        </p:nvSpPr>
        <p:spPr>
          <a:xfrm>
            <a:off x="6172200" y="2838151"/>
            <a:ext cx="5183188" cy="3684588"/>
          </a:xfrm>
        </p:spPr>
        <p:txBody>
          <a:bodyPr>
            <a:normAutofit fontScale="92500" lnSpcReduction="20000"/>
          </a:bodyPr>
          <a:lstStyle/>
          <a:p>
            <a:pPr marL="0" indent="0" algn="ctr">
              <a:buNone/>
            </a:pPr>
            <a:r>
              <a:rPr lang="en-US" b="0" i="0" dirty="0">
                <a:solidFill>
                  <a:srgbClr val="000000"/>
                </a:solidFill>
                <a:effectLst/>
                <a:latin typeface="Abadi" panose="020B0604020104020204" pitchFamily="34" charset="0"/>
              </a:rPr>
              <a:t>The 2024-2025 season will be Coach Marinaro’s 10th season with Centennial.  This will mark Coach M 20th year coaching.  He is a current High School Dance Teacher, Professional Dancer / Choreographer for Wight Noise Dance, and has completed his Masters in Secondary Education and Masters in Educational Leadership from Grand Canyon University.  He is AACCA, NFHS, CPR, and First Aid certified and is currently a Varsity Spirit Camp Administrator in his 6th year. </a:t>
            </a:r>
            <a:endParaRPr lang="en-US" dirty="0">
              <a:latin typeface="Abadi" panose="020B0604020104020204" pitchFamily="34" charset="0"/>
            </a:endParaRPr>
          </a:p>
        </p:txBody>
      </p:sp>
    </p:spTree>
    <p:extLst>
      <p:ext uri="{BB962C8B-B14F-4D97-AF65-F5344CB8AC3E}">
        <p14:creationId xmlns:p14="http://schemas.microsoft.com/office/powerpoint/2010/main" val="383777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55888-62F9-837D-6F7A-AF603F808D08}"/>
              </a:ext>
            </a:extLst>
          </p:cNvPr>
          <p:cNvSpPr>
            <a:spLocks noGrp="1"/>
          </p:cNvSpPr>
          <p:nvPr>
            <p:ph type="title"/>
          </p:nvPr>
        </p:nvSpPr>
        <p:spPr/>
        <p:txBody>
          <a:bodyPr>
            <a:normAutofit/>
          </a:bodyPr>
          <a:lstStyle/>
          <a:p>
            <a:pPr algn="ctr"/>
            <a:r>
              <a:rPr lang="en-US" sz="6600" b="1" dirty="0"/>
              <a:t>LEADERS OF THE PACK</a:t>
            </a:r>
            <a:endParaRPr lang="en-US" sz="6600" dirty="0"/>
          </a:p>
        </p:txBody>
      </p:sp>
      <p:sp>
        <p:nvSpPr>
          <p:cNvPr id="3" name="Text Placeholder 2">
            <a:extLst>
              <a:ext uri="{FF2B5EF4-FFF2-40B4-BE49-F238E27FC236}">
                <a16:creationId xmlns:a16="http://schemas.microsoft.com/office/drawing/2014/main" id="{78D669BB-6D98-BD11-779B-0950E9232231}"/>
              </a:ext>
            </a:extLst>
          </p:cNvPr>
          <p:cNvSpPr>
            <a:spLocks noGrp="1"/>
          </p:cNvSpPr>
          <p:nvPr>
            <p:ph type="body" idx="1"/>
          </p:nvPr>
        </p:nvSpPr>
        <p:spPr/>
        <p:txBody>
          <a:bodyPr>
            <a:normAutofit fontScale="92500"/>
          </a:bodyPr>
          <a:lstStyle/>
          <a:p>
            <a:pPr algn="ctr"/>
            <a:r>
              <a:rPr lang="en-US" sz="4000" dirty="0"/>
              <a:t>Brittany Marshall</a:t>
            </a:r>
          </a:p>
        </p:txBody>
      </p:sp>
      <p:sp>
        <p:nvSpPr>
          <p:cNvPr id="4" name="Content Placeholder 3">
            <a:extLst>
              <a:ext uri="{FF2B5EF4-FFF2-40B4-BE49-F238E27FC236}">
                <a16:creationId xmlns:a16="http://schemas.microsoft.com/office/drawing/2014/main" id="{38136EA5-E9C6-42ED-B38F-42C906993C36}"/>
              </a:ext>
            </a:extLst>
          </p:cNvPr>
          <p:cNvSpPr>
            <a:spLocks noGrp="1"/>
          </p:cNvSpPr>
          <p:nvPr>
            <p:ph sz="half" idx="2"/>
          </p:nvPr>
        </p:nvSpPr>
        <p:spPr>
          <a:xfrm>
            <a:off x="839788" y="2916046"/>
            <a:ext cx="5157787" cy="3684588"/>
          </a:xfrm>
        </p:spPr>
        <p:txBody>
          <a:bodyPr>
            <a:normAutofit fontScale="92500" lnSpcReduction="20000"/>
          </a:bodyPr>
          <a:lstStyle/>
          <a:p>
            <a:pPr marL="0" indent="0" algn="ctr">
              <a:buNone/>
            </a:pPr>
            <a:r>
              <a:rPr lang="en-US" b="0" i="0" dirty="0">
                <a:solidFill>
                  <a:srgbClr val="000000"/>
                </a:solidFill>
                <a:effectLst/>
                <a:latin typeface="Abadi" panose="020B0604020104020204" pitchFamily="34" charset="0"/>
              </a:rPr>
              <a:t>The 2024-2025 season will be Coach Marshall’s 3rd season with Centennial and 12th season coaching cheer. She started out coaching middle school cheer and has been coaching high school for the past 6 years. She is a current high school math teacher and graduated from Ottawa University. She is AACCA, NFHS, and CPR/First Aid certified. Coach Marshall has admired the CeHS Spiritline program for many years and is beyond thrilled to be a part of it.</a:t>
            </a:r>
            <a:endParaRPr lang="en-US" dirty="0">
              <a:latin typeface="Abadi" panose="020B0604020104020204" pitchFamily="34" charset="0"/>
            </a:endParaRPr>
          </a:p>
        </p:txBody>
      </p:sp>
      <p:sp>
        <p:nvSpPr>
          <p:cNvPr id="5" name="Text Placeholder 4">
            <a:extLst>
              <a:ext uri="{FF2B5EF4-FFF2-40B4-BE49-F238E27FC236}">
                <a16:creationId xmlns:a16="http://schemas.microsoft.com/office/drawing/2014/main" id="{FCC4F845-ECDA-3132-595F-2A0EDC2C47D4}"/>
              </a:ext>
            </a:extLst>
          </p:cNvPr>
          <p:cNvSpPr>
            <a:spLocks noGrp="1"/>
          </p:cNvSpPr>
          <p:nvPr>
            <p:ph type="body" sz="quarter" idx="3"/>
          </p:nvPr>
        </p:nvSpPr>
        <p:spPr/>
        <p:txBody>
          <a:bodyPr>
            <a:normAutofit fontScale="92500"/>
          </a:bodyPr>
          <a:lstStyle/>
          <a:p>
            <a:pPr algn="ctr"/>
            <a:r>
              <a:rPr lang="en-US" sz="4000" dirty="0"/>
              <a:t>Cammy ebel</a:t>
            </a:r>
          </a:p>
        </p:txBody>
      </p:sp>
      <p:sp>
        <p:nvSpPr>
          <p:cNvPr id="6" name="Content Placeholder 5">
            <a:extLst>
              <a:ext uri="{FF2B5EF4-FFF2-40B4-BE49-F238E27FC236}">
                <a16:creationId xmlns:a16="http://schemas.microsoft.com/office/drawing/2014/main" id="{4CD0D5FB-CB91-BF34-3798-F7A845C11C9C}"/>
              </a:ext>
            </a:extLst>
          </p:cNvPr>
          <p:cNvSpPr>
            <a:spLocks noGrp="1"/>
          </p:cNvSpPr>
          <p:nvPr>
            <p:ph sz="quarter" idx="4"/>
          </p:nvPr>
        </p:nvSpPr>
        <p:spPr>
          <a:xfrm>
            <a:off x="6194427" y="2916046"/>
            <a:ext cx="5183188" cy="3684588"/>
          </a:xfrm>
        </p:spPr>
        <p:txBody>
          <a:bodyPr>
            <a:normAutofit fontScale="92500" lnSpcReduction="20000"/>
          </a:bodyPr>
          <a:lstStyle/>
          <a:p>
            <a:pPr marL="0" indent="0" algn="ctr">
              <a:buNone/>
            </a:pPr>
            <a:r>
              <a:rPr lang="en-US" b="0" i="0" dirty="0">
                <a:solidFill>
                  <a:srgbClr val="000000"/>
                </a:solidFill>
                <a:effectLst/>
                <a:latin typeface="Abadi" panose="020B0604020104020204" pitchFamily="34" charset="0"/>
              </a:rPr>
              <a:t>The 2024-2025 season will be Coach Ebel’s 2nd season coaching with Centennial High School. Coach Ebel comes from Chico, California where she coached their Dance Team for the past (3) years. Coach Ebel is exciting to be joining the Coyote Family. Cammy has been professionally dancing and choreographing since she graduated high school and is currently on staff at Gotta Dance Company in Peoria, Az! </a:t>
            </a:r>
            <a:endParaRPr lang="en-US" dirty="0">
              <a:latin typeface="Abadi" panose="020B0604020104020204" pitchFamily="34" charset="0"/>
            </a:endParaRPr>
          </a:p>
        </p:txBody>
      </p:sp>
    </p:spTree>
    <p:extLst>
      <p:ext uri="{BB962C8B-B14F-4D97-AF65-F5344CB8AC3E}">
        <p14:creationId xmlns:p14="http://schemas.microsoft.com/office/powerpoint/2010/main" val="1507528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756A1-2D70-B306-5AC9-6831E2CF4763}"/>
              </a:ext>
            </a:extLst>
          </p:cNvPr>
          <p:cNvSpPr>
            <a:spLocks noGrp="1"/>
          </p:cNvSpPr>
          <p:nvPr>
            <p:ph type="title"/>
          </p:nvPr>
        </p:nvSpPr>
        <p:spPr/>
        <p:txBody>
          <a:bodyPr/>
          <a:lstStyle/>
          <a:p>
            <a:pPr algn="ctr"/>
            <a:r>
              <a:rPr lang="en-US" b="1" dirty="0"/>
              <a:t>Tryout / clinic dates</a:t>
            </a:r>
          </a:p>
        </p:txBody>
      </p:sp>
      <p:sp>
        <p:nvSpPr>
          <p:cNvPr id="7" name="Content Placeholder 6">
            <a:extLst>
              <a:ext uri="{FF2B5EF4-FFF2-40B4-BE49-F238E27FC236}">
                <a16:creationId xmlns:a16="http://schemas.microsoft.com/office/drawing/2014/main" id="{DE8E2B02-512D-9671-F8EA-88FA3B5BC6F5}"/>
              </a:ext>
            </a:extLst>
          </p:cNvPr>
          <p:cNvSpPr>
            <a:spLocks noGrp="1"/>
          </p:cNvSpPr>
          <p:nvPr>
            <p:ph idx="1"/>
          </p:nvPr>
        </p:nvSpPr>
        <p:spPr>
          <a:xfrm>
            <a:off x="1143000" y="1625240"/>
            <a:ext cx="9906000" cy="5232760"/>
          </a:xfrm>
        </p:spPr>
        <p:txBody>
          <a:bodyPr>
            <a:normAutofit fontScale="92500" lnSpcReduction="20000"/>
          </a:bodyPr>
          <a:lstStyle/>
          <a:p>
            <a:pPr marL="0" marR="0" indent="0" algn="ctr">
              <a:lnSpc>
                <a:spcPct val="107000"/>
              </a:lnSpc>
              <a:spcBef>
                <a:spcPts val="0"/>
              </a:spcBef>
              <a:spcAft>
                <a:spcPts val="0"/>
              </a:spcAft>
              <a:buNone/>
            </a:pPr>
            <a:r>
              <a:rPr lang="en-US" sz="32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Cheer/Pom Clinics</a:t>
            </a:r>
            <a:br>
              <a:rPr lang="en-US" sz="32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(Incoming Freshmen Should </a:t>
            </a:r>
            <a:r>
              <a:rPr lang="en-US" sz="32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ttend All </a:t>
            </a:r>
            <a:r>
              <a:rPr lang="en-US" sz="32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2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ays)</a:t>
            </a:r>
            <a:endPar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gn="ctr">
              <a:lnSpc>
                <a:spcPct val="107000"/>
              </a:lnSpc>
              <a:spcBef>
                <a:spcPts val="0"/>
              </a:spcBef>
              <a:spcAft>
                <a:spcPts val="0"/>
              </a:spcAft>
              <a:buNone/>
            </a:pPr>
            <a:r>
              <a:rPr lang="en-US"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Wednesday May 1st @ 2:45pm – 5:30pm</a:t>
            </a: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gn="ctr">
              <a:lnSpc>
                <a:spcPct val="107000"/>
              </a:lnSpc>
              <a:spcBef>
                <a:spcPts val="0"/>
              </a:spcBef>
              <a:spcAft>
                <a:spcPts val="0"/>
              </a:spcAft>
              <a:buNone/>
            </a:pPr>
            <a:r>
              <a:rPr lang="en-US"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Thursday May 2</a:t>
            </a:r>
            <a:r>
              <a:rPr lang="en-US" sz="32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r>
              <a:rPr lang="en-US"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2:45pm – 5:30pm</a:t>
            </a: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gn="ctr">
              <a:lnSpc>
                <a:spcPct val="107000"/>
              </a:lnSpc>
              <a:spcBef>
                <a:spcPts val="0"/>
              </a:spcBef>
              <a:spcAft>
                <a:spcPts val="0"/>
              </a:spcAft>
              <a:buNone/>
            </a:pPr>
            <a:r>
              <a:rPr lang="en-US"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Friday May 3</a:t>
            </a:r>
            <a:r>
              <a:rPr lang="en-US" sz="32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2:45pm – 5:30pm</a:t>
            </a: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gn="ctr">
              <a:lnSpc>
                <a:spcPct val="107000"/>
              </a:lnSpc>
              <a:spcBef>
                <a:spcPts val="0"/>
              </a:spcBef>
              <a:spcAft>
                <a:spcPts val="0"/>
              </a:spcAft>
              <a:buNone/>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gn="ctr">
              <a:lnSpc>
                <a:spcPct val="107000"/>
              </a:lnSpc>
              <a:spcBef>
                <a:spcPts val="0"/>
              </a:spcBef>
              <a:spcAft>
                <a:spcPts val="0"/>
              </a:spcAft>
              <a:buNone/>
            </a:pPr>
            <a:r>
              <a:rPr lang="en-US" sz="3200" b="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Final Tryouts </a:t>
            </a:r>
            <a:br>
              <a:rPr lang="en-US" sz="3200" b="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b="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(No Incoming Freshmen)***</a:t>
            </a:r>
            <a:endParaRPr lang="en-US" sz="32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gn="ctr">
              <a:lnSpc>
                <a:spcPct val="107000"/>
              </a:lnSpc>
              <a:spcBef>
                <a:spcPts val="0"/>
              </a:spcBef>
              <a:spcAft>
                <a:spcPts val="0"/>
              </a:spcAft>
              <a:buNone/>
            </a:pPr>
            <a:r>
              <a:rPr lang="en-US"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Saturday May 4</a:t>
            </a:r>
            <a:r>
              <a:rPr lang="en-US" sz="32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8:00 am</a:t>
            </a:r>
            <a:br>
              <a:rPr lang="en-US"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ctr">
              <a:buNone/>
            </a:pPr>
            <a:r>
              <a:rPr lang="en-US" b="1" i="1" dirty="0"/>
              <a:t>*** Per AIA, no incoming Freshman will be giving a number or allowed at Final Try Out Day due to “Incoming Freshman Rule / Liability***</a:t>
            </a:r>
          </a:p>
        </p:txBody>
      </p:sp>
      <p:pic>
        <p:nvPicPr>
          <p:cNvPr id="9" name="Picture 8" descr="A red and blue wolf head&#10;&#10;Description automatically generated">
            <a:extLst>
              <a:ext uri="{FF2B5EF4-FFF2-40B4-BE49-F238E27FC236}">
                <a16:creationId xmlns:a16="http://schemas.microsoft.com/office/drawing/2014/main" id="{6F529909-40D2-5B43-2CFC-16A42D133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7437" y="152916"/>
            <a:ext cx="2143125" cy="2143125"/>
          </a:xfrm>
          <a:prstGeom prst="rect">
            <a:avLst/>
          </a:prstGeom>
        </p:spPr>
      </p:pic>
    </p:spTree>
    <p:extLst>
      <p:ext uri="{BB962C8B-B14F-4D97-AF65-F5344CB8AC3E}">
        <p14:creationId xmlns:p14="http://schemas.microsoft.com/office/powerpoint/2010/main" val="2868116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110F-F46F-12F1-AF3E-0C3327D3E663}"/>
              </a:ext>
            </a:extLst>
          </p:cNvPr>
          <p:cNvSpPr>
            <a:spLocks noGrp="1"/>
          </p:cNvSpPr>
          <p:nvPr>
            <p:ph type="title"/>
          </p:nvPr>
        </p:nvSpPr>
        <p:spPr/>
        <p:txBody>
          <a:bodyPr/>
          <a:lstStyle/>
          <a:p>
            <a:r>
              <a:rPr lang="en-US" dirty="0"/>
              <a:t>Prep-Clinics</a:t>
            </a:r>
          </a:p>
        </p:txBody>
      </p:sp>
      <p:sp>
        <p:nvSpPr>
          <p:cNvPr id="3" name="Content Placeholder 2">
            <a:extLst>
              <a:ext uri="{FF2B5EF4-FFF2-40B4-BE49-F238E27FC236}">
                <a16:creationId xmlns:a16="http://schemas.microsoft.com/office/drawing/2014/main" id="{19FD8845-A242-E342-DCF2-6E68114CB181}"/>
              </a:ext>
            </a:extLst>
          </p:cNvPr>
          <p:cNvSpPr>
            <a:spLocks noGrp="1"/>
          </p:cNvSpPr>
          <p:nvPr>
            <p:ph idx="1"/>
          </p:nvPr>
        </p:nvSpPr>
        <p:spPr/>
        <p:txBody>
          <a:bodyPr/>
          <a:lstStyle/>
          <a:p>
            <a:r>
              <a:rPr lang="en-US" dirty="0"/>
              <a:t>Working on details and dates.  </a:t>
            </a:r>
          </a:p>
          <a:p>
            <a:r>
              <a:rPr lang="en-US" dirty="0"/>
              <a:t>Will be posting soon </a:t>
            </a:r>
          </a:p>
          <a:p>
            <a:r>
              <a:rPr lang="en-US" dirty="0"/>
              <a:t>Benefits of attending</a:t>
            </a:r>
          </a:p>
          <a:p>
            <a:pPr lvl="1"/>
            <a:r>
              <a:rPr lang="en-US" dirty="0"/>
              <a:t>Work with coaches </a:t>
            </a:r>
          </a:p>
          <a:p>
            <a:pPr lvl="1"/>
            <a:r>
              <a:rPr lang="en-US" dirty="0"/>
              <a:t>Coaches get to see skill levels </a:t>
            </a:r>
          </a:p>
          <a:p>
            <a:pPr lvl="1"/>
            <a:r>
              <a:rPr lang="en-US" dirty="0"/>
              <a:t>Meet other girls who are trying out/attending clinics </a:t>
            </a:r>
          </a:p>
          <a:p>
            <a:pPr lvl="1"/>
            <a:endParaRPr lang="en-US" dirty="0"/>
          </a:p>
        </p:txBody>
      </p:sp>
    </p:spTree>
    <p:extLst>
      <p:ext uri="{BB962C8B-B14F-4D97-AF65-F5344CB8AC3E}">
        <p14:creationId xmlns:p14="http://schemas.microsoft.com/office/powerpoint/2010/main" val="105428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DFE84-0613-C112-1A9A-BC29EA3EDDE3}"/>
              </a:ext>
            </a:extLst>
          </p:cNvPr>
          <p:cNvSpPr>
            <a:spLocks noGrp="1"/>
          </p:cNvSpPr>
          <p:nvPr>
            <p:ph type="title"/>
          </p:nvPr>
        </p:nvSpPr>
        <p:spPr/>
        <p:txBody>
          <a:bodyPr>
            <a:normAutofit/>
          </a:bodyPr>
          <a:lstStyle/>
          <a:p>
            <a:pPr algn="ctr"/>
            <a:r>
              <a:rPr lang="en-US" b="1" dirty="0"/>
              <a:t>“What should I wear to clinics?” </a:t>
            </a:r>
          </a:p>
        </p:txBody>
      </p:sp>
      <p:sp>
        <p:nvSpPr>
          <p:cNvPr id="7" name="Text Placeholder 6">
            <a:extLst>
              <a:ext uri="{FF2B5EF4-FFF2-40B4-BE49-F238E27FC236}">
                <a16:creationId xmlns:a16="http://schemas.microsoft.com/office/drawing/2014/main" id="{93C912A1-5CD1-B1CF-26A0-AAB7BDA35D32}"/>
              </a:ext>
            </a:extLst>
          </p:cNvPr>
          <p:cNvSpPr>
            <a:spLocks noGrp="1"/>
          </p:cNvSpPr>
          <p:nvPr>
            <p:ph type="body" idx="1"/>
          </p:nvPr>
        </p:nvSpPr>
        <p:spPr/>
        <p:txBody>
          <a:bodyPr/>
          <a:lstStyle/>
          <a:p>
            <a:pPr algn="ctr"/>
            <a:r>
              <a:rPr lang="en-US" sz="4000" dirty="0"/>
              <a:t>cheer</a:t>
            </a:r>
            <a:endParaRPr lang="en-US" dirty="0"/>
          </a:p>
        </p:txBody>
      </p:sp>
      <p:sp>
        <p:nvSpPr>
          <p:cNvPr id="8" name="Content Placeholder 7">
            <a:extLst>
              <a:ext uri="{FF2B5EF4-FFF2-40B4-BE49-F238E27FC236}">
                <a16:creationId xmlns:a16="http://schemas.microsoft.com/office/drawing/2014/main" id="{56536DC8-633F-F01D-11D0-6FA82C238E31}"/>
              </a:ext>
            </a:extLst>
          </p:cNvPr>
          <p:cNvSpPr>
            <a:spLocks noGrp="1"/>
          </p:cNvSpPr>
          <p:nvPr>
            <p:ph sz="half" idx="2"/>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Form Fitting T-Shirt or Tank Top (No mid-drift showing)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Soffee Shorts /Athletic Shorts / Nike Pros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Spanks (Short Spandex) to wear underneath shorts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Lightweight tennis shoes or cheer shoes and “no show” socks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Please note we will be taking a headshot photo of you on Day 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returning members please do NOT wear any Spiritline clothing from past seasons.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7B51F6E9-AD5F-D7AD-49FC-2C5C10CEB5F2}"/>
              </a:ext>
            </a:extLst>
          </p:cNvPr>
          <p:cNvSpPr>
            <a:spLocks noGrp="1"/>
          </p:cNvSpPr>
          <p:nvPr>
            <p:ph type="body" sz="quarter" idx="3"/>
          </p:nvPr>
        </p:nvSpPr>
        <p:spPr/>
        <p:txBody>
          <a:bodyPr>
            <a:normAutofit/>
          </a:bodyPr>
          <a:lstStyle/>
          <a:p>
            <a:pPr algn="ctr"/>
            <a:r>
              <a:rPr lang="en-US" sz="4000" dirty="0"/>
              <a:t>pom</a:t>
            </a:r>
          </a:p>
        </p:txBody>
      </p:sp>
      <p:sp>
        <p:nvSpPr>
          <p:cNvPr id="10" name="Content Placeholder 9">
            <a:extLst>
              <a:ext uri="{FF2B5EF4-FFF2-40B4-BE49-F238E27FC236}">
                <a16:creationId xmlns:a16="http://schemas.microsoft.com/office/drawing/2014/main" id="{3D50587D-8731-06F3-3E59-129D0A2477B8}"/>
              </a:ext>
            </a:extLst>
          </p:cNvPr>
          <p:cNvSpPr>
            <a:spLocks noGrp="1"/>
          </p:cNvSpPr>
          <p:nvPr>
            <p:ph sz="quarter" idx="4"/>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Form Fitting T-Shirt or Tank Top (No mid-drift showing)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Soffee Shorts /Athletic Shorts / Nike Pros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Spanks (Short Spandex) to wear underneath shorts.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Jazz Shoes / Pirouettes Shoes (No Bare Feet or Socks)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Hair must be low tight bun.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Please note we will be taking a headshot photo of you on Day 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returning members please do NOT wear any Spiritline clothing from past seasons.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12" name="Picture 11" descr="A red and blue logo&#10;&#10;Description automatically generated">
            <a:extLst>
              <a:ext uri="{FF2B5EF4-FFF2-40B4-BE49-F238E27FC236}">
                <a16:creationId xmlns:a16="http://schemas.microsoft.com/office/drawing/2014/main" id="{76715693-1F78-ADA1-924F-4D6061DAF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656"/>
            <a:ext cx="1777982" cy="1777982"/>
          </a:xfrm>
          <a:prstGeom prst="rect">
            <a:avLst/>
          </a:prstGeom>
        </p:spPr>
      </p:pic>
    </p:spTree>
    <p:extLst>
      <p:ext uri="{BB962C8B-B14F-4D97-AF65-F5344CB8AC3E}">
        <p14:creationId xmlns:p14="http://schemas.microsoft.com/office/powerpoint/2010/main" val="2384615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BF31BB-FDB3-151B-0105-9EF2F86095E8}"/>
              </a:ext>
            </a:extLst>
          </p:cNvPr>
          <p:cNvSpPr>
            <a:spLocks noGrp="1"/>
          </p:cNvSpPr>
          <p:nvPr>
            <p:ph type="title"/>
          </p:nvPr>
        </p:nvSpPr>
        <p:spPr/>
        <p:txBody>
          <a:bodyPr/>
          <a:lstStyle/>
          <a:p>
            <a:pPr algn="ctr"/>
            <a:r>
              <a:rPr lang="en-US" b="1" dirty="0"/>
              <a:t>“What should I wear for final try outs?” </a:t>
            </a:r>
          </a:p>
        </p:txBody>
      </p:sp>
      <p:sp>
        <p:nvSpPr>
          <p:cNvPr id="8" name="Content Placeholder 7">
            <a:extLst>
              <a:ext uri="{FF2B5EF4-FFF2-40B4-BE49-F238E27FC236}">
                <a16:creationId xmlns:a16="http://schemas.microsoft.com/office/drawing/2014/main" id="{CCA9F35A-B8EA-B979-B6C1-222E1B4B7501}"/>
              </a:ext>
            </a:extLst>
          </p:cNvPr>
          <p:cNvSpPr>
            <a:spLocks noGrp="1"/>
          </p:cNvSpPr>
          <p:nvPr>
            <p:ph idx="1"/>
          </p:nvPr>
        </p:nvSpPr>
        <p:spPr/>
        <p:txBody>
          <a:bodyPr>
            <a:normAutofit lnSpcReduction="10000"/>
          </a:bodyPr>
          <a:lstStyle/>
          <a:p>
            <a:pPr marL="342900" marR="0" lvl="0" indent="-342900" algn="ctr">
              <a:lnSpc>
                <a:spcPct val="107000"/>
              </a:lnSpc>
              <a:spcBef>
                <a:spcPts val="0"/>
              </a:spcBef>
              <a:spcAft>
                <a:spcPts val="0"/>
              </a:spcAft>
              <a:buFont typeface="Symbol" panose="05050102010706020507" pitchFamily="18" charset="2"/>
              <a:buChar char=""/>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Solid Black T-Shirt / Tank Top (No Mid-Drift Showing)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 / Navy / White Soffee Shorts or Solid Black Nike Pros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Spank Shorts (Short Spandex) to wear underneath shorts.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White no-show socks (Cheer)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Tennis shoes/Cheer shoes (Cheer)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Jazz Shoes / Pirouettes (Pom)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Hair pulled back into high pony (Cheer)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Hair low tight bun (Pom)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not have hair hanging in / on your face.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returning members please do NOT wear any Spiritline clothing from past seasons.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red and blue logo&#10;&#10;Description automatically generated">
            <a:extLst>
              <a:ext uri="{FF2B5EF4-FFF2-40B4-BE49-F238E27FC236}">
                <a16:creationId xmlns:a16="http://schemas.microsoft.com/office/drawing/2014/main" id="{C4D61B7F-A197-5F31-103F-12FBE29B3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85933" cy="1785933"/>
          </a:xfrm>
          <a:prstGeom prst="rect">
            <a:avLst/>
          </a:prstGeom>
        </p:spPr>
      </p:pic>
    </p:spTree>
    <p:extLst>
      <p:ext uri="{BB962C8B-B14F-4D97-AF65-F5344CB8AC3E}">
        <p14:creationId xmlns:p14="http://schemas.microsoft.com/office/powerpoint/2010/main" val="3996512455"/>
      </p:ext>
    </p:extLst>
  </p:cSld>
  <p:clrMapOvr>
    <a:masterClrMapping/>
  </p:clrMapOvr>
</p:sld>
</file>

<file path=ppt/theme/theme1.xml><?xml version="1.0" encoding="utf-8"?>
<a:theme xmlns:a="http://schemas.openxmlformats.org/drawingml/2006/main" name="AngleLinesVTI">
  <a:themeElements>
    <a:clrScheme name="AnalogousFromRegularSeedLeftStep">
      <a:dk1>
        <a:srgbClr val="000000"/>
      </a:dk1>
      <a:lt1>
        <a:srgbClr val="FFFFFF"/>
      </a:lt1>
      <a:dk2>
        <a:srgbClr val="203835"/>
      </a:dk2>
      <a:lt2>
        <a:srgbClr val="E8E4E2"/>
      </a:lt2>
      <a:accent1>
        <a:srgbClr val="49A3C7"/>
      </a:accent1>
      <a:accent2>
        <a:srgbClr val="36B1A1"/>
      </a:accent2>
      <a:accent3>
        <a:srgbClr val="43B577"/>
      </a:accent3>
      <a:accent4>
        <a:srgbClr val="37B53C"/>
      </a:accent4>
      <a:accent5>
        <a:srgbClr val="6CB241"/>
      </a:accent5>
      <a:accent6>
        <a:srgbClr val="93AB34"/>
      </a:accent6>
      <a:hlink>
        <a:srgbClr val="BF643F"/>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emplate>Integral</Template>
  <TotalTime>151</TotalTime>
  <Words>2029</Words>
  <Application>Microsoft Macintosh PowerPoint</Application>
  <PresentationFormat>Widescreen</PresentationFormat>
  <Paragraphs>153</Paragraphs>
  <Slides>24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Abadi</vt:lpstr>
      <vt:lpstr>Aptos</vt:lpstr>
      <vt:lpstr>Arial</vt:lpstr>
      <vt:lpstr>Symbol</vt:lpstr>
      <vt:lpstr>Times New Roman</vt:lpstr>
      <vt:lpstr>Univers Condensed Light</vt:lpstr>
      <vt:lpstr>Walbaum Display Light</vt:lpstr>
      <vt:lpstr>AngleLinesVTI</vt:lpstr>
      <vt:lpstr>Acrobat Document</vt:lpstr>
      <vt:lpstr>Welcome!   2024 – 2025  CeHS Spiritline Season  </vt:lpstr>
      <vt:lpstr>PowerPoint Presentation</vt:lpstr>
      <vt:lpstr>LEADERS OF THE PACK</vt:lpstr>
      <vt:lpstr>LEADERS OF THE PACK</vt:lpstr>
      <vt:lpstr>LEADERS OF THE PACK</vt:lpstr>
      <vt:lpstr>Tryout / clinic dates</vt:lpstr>
      <vt:lpstr>Prep-Clinics</vt:lpstr>
      <vt:lpstr>“What should I wear to clinics?” </vt:lpstr>
      <vt:lpstr>“What should I wear for final try outs?” </vt:lpstr>
      <vt:lpstr>Financial commitment </vt:lpstr>
      <vt:lpstr>Financial commitment </vt:lpstr>
      <vt:lpstr>Financial commitment </vt:lpstr>
      <vt:lpstr>Financial commitment </vt:lpstr>
      <vt:lpstr>Financial commitment </vt:lpstr>
      <vt:lpstr>Participation Fee</vt:lpstr>
      <vt:lpstr>Teams at centennial hs</vt:lpstr>
      <vt:lpstr>Teams at centennial hs</vt:lpstr>
      <vt:lpstr>Teams at centennial hs</vt:lpstr>
      <vt:lpstr>Important dates to keep! </vt:lpstr>
      <vt:lpstr>Non-negotiable! </vt:lpstr>
      <vt:lpstr>Anticipated practice schedules</vt:lpstr>
      <vt:lpstr>Booster Info</vt:lpstr>
      <vt:lpstr>First official Meeting of the 24-25 season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2024 – 2025  CeHS Spiritline Season  </dc:title>
  <dc:creator>James Marinaro</dc:creator>
  <cp:lastModifiedBy>Carlos Gonzales</cp:lastModifiedBy>
  <cp:revision>3</cp:revision>
  <dcterms:created xsi:type="dcterms:W3CDTF">2024-03-25T15:04:09Z</dcterms:created>
  <dcterms:modified xsi:type="dcterms:W3CDTF">2024-03-28T14:57:27Z</dcterms:modified>
</cp:coreProperties>
</file>